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5"/>
  </p:notesMasterIdLst>
  <p:handoutMasterIdLst>
    <p:handoutMasterId r:id="rId16"/>
  </p:handoutMasterIdLst>
  <p:sldIdLst>
    <p:sldId id="258" r:id="rId2"/>
    <p:sldId id="264" r:id="rId3"/>
    <p:sldId id="268" r:id="rId4"/>
    <p:sldId id="269" r:id="rId5"/>
    <p:sldId id="270" r:id="rId6"/>
    <p:sldId id="271" r:id="rId7"/>
    <p:sldId id="272" r:id="rId8"/>
    <p:sldId id="273" r:id="rId9"/>
    <p:sldId id="274" r:id="rId10"/>
    <p:sldId id="275" r:id="rId11"/>
    <p:sldId id="276" r:id="rId12"/>
    <p:sldId id="277" r:id="rId13"/>
    <p:sldId id="267" r:id="rId14"/>
  </p:sldIdLst>
  <p:sldSz cx="9144000" cy="6858000" type="screen4x3"/>
  <p:notesSz cx="6858000" cy="9144000"/>
  <p:embeddedFontLst>
    <p:embeddedFont>
      <p:font typeface="Calibri" panose="020F0502020204030204" pitchFamily="34" charset="0"/>
      <p:regular r:id="rId17"/>
      <p:bold r:id="rId18"/>
      <p:italic r:id="rId19"/>
      <p:boldItalic r:id="rId20"/>
    </p:embeddedFont>
    <p:embeddedFont>
      <p:font typeface="Twinkl" panose="020B0604020202020204" charset="0"/>
      <p:regular r:id="rId21"/>
      <p:bold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BC"/>
    <a:srgbClr val="18A0DB"/>
    <a:srgbClr val="DE1E5A"/>
    <a:srgbClr val="BC0105"/>
    <a:srgbClr val="4DB1E3"/>
    <a:srgbClr val="80C1EB"/>
    <a:srgbClr val="ACDDFC"/>
    <a:srgbClr val="FFFFFF"/>
    <a:srgbClr val="4AA1D9"/>
    <a:srgbClr val="21A6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38" autoAdjust="0"/>
    <p:restoredTop sz="94660"/>
  </p:normalViewPr>
  <p:slideViewPr>
    <p:cSldViewPr snapToGrid="0" showGuides="1">
      <p:cViewPr varScale="1">
        <p:scale>
          <a:sx n="114" d="100"/>
          <a:sy n="114" d="100"/>
        </p:scale>
        <p:origin x="1770" y="102"/>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26/03/2021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26/03/2021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2" name="Rectangle 1">
            <a:hlinkClick r:id="rId4"/>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www.twinkl.co.uk/resources/history-significant-individuals/writers-significant-individuals-history-subjects-key-stage-1/significant-individuals-samuel-pepys"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twinkl.co.uk/resources/history-significant-individuals/writers-significant-individuals-history-subjects-key-stage-1/significant-individuals-samuel-pepys" TargetMode="External"/><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twinkl.co.uk/resources/history-significant-individuals/writers-significant-individuals-history-subjects-key-stage-1/significant-individuals-samuel-pepys" TargetMode="External"/><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twinkl.co.uk/resources/history-significant-individuals/writers-significant-individuals-history-subjects-key-stage-1/significant-individuals-samuel-pepys" TargetMode="External"/><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hyperlink" Target="https://www.twinkl.co.uk/resources/history-significant-individuals/writers-significant-individuals-history-subjects-key-stage-1/significant-individuals-samuel-pepys"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hyperlink" Target="https://www.twinkl.co.uk/resources/history-significant-individuals/writers-significant-individuals-history-subjects-key-stage-1/significant-individuals-samuel-pepys"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twinkl.co.uk/resources/history-significant-individuals/writers-significant-individuals-history-subjects-key-stage-1/significant-individuals-samuel-pepys" TargetMode="External"/><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twinkl.co.uk/resources/history-significant-individuals/writers-significant-individuals-history-subjects-key-stage-1/significant-individuals-samuel-pepys" TargetMode="External"/><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twinkl.co.uk/resources/history-significant-individuals/writers-significant-individuals-history-subjects-key-stage-1/significant-individuals-samuel-pepys" TargetMode="External"/><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twinkl.co.uk/resources/history-significant-individuals/writers-significant-individuals-history-subjects-key-stage-1/significant-individuals-samuel-pepys" TargetMode="External"/><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twinkl.co.uk/resources/history-significant-individuals/writers-significant-individuals-history-subjects-key-stage-1/significant-individuals-samuel-pepys" TargetMode="External"/><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twinkl.co.uk/resources/history-significant-individuals/writers-significant-individuals-history-subjects-key-stage-1/significant-individuals-samuel-pepys" TargetMode="External"/><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hyperlink" Target="https://www.twinkl.co.uk/resources/history-significant-individuals/writers-significant-individuals-history-subjects-key-stage-1/significant-individuals-samuel-pepy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extLst>
              <a:ext uri="{FF2B5EF4-FFF2-40B4-BE49-F238E27FC236}">
                <a16:creationId xmlns:a16="http://schemas.microsoft.com/office/drawing/2014/main" id="{3B3EF58C-5985-4ABB-8B95-E275952BDE77}"/>
              </a:ext>
            </a:extLst>
          </p:cNvPr>
          <p:cNvSpPr/>
          <p:nvPr/>
        </p:nvSpPr>
        <p:spPr>
          <a:xfrm>
            <a:off x="4009938" y="5385732"/>
            <a:ext cx="1124124" cy="8808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5EF89-8605-4370-A4D0-887B3C0694EA}"/>
              </a:ext>
            </a:extLst>
          </p:cNvPr>
          <p:cNvSpPr>
            <a:spLocks noGrp="1"/>
          </p:cNvSpPr>
          <p:nvPr>
            <p:ph type="title"/>
          </p:nvPr>
        </p:nvSpPr>
        <p:spPr/>
        <p:txBody>
          <a:bodyPr/>
          <a:lstStyle/>
          <a:p>
            <a:r>
              <a:rPr lang="en-GB" dirty="0"/>
              <a:t>The Great Fire of London</a:t>
            </a:r>
          </a:p>
        </p:txBody>
      </p:sp>
      <p:sp>
        <p:nvSpPr>
          <p:cNvPr id="3" name="Rectangle 2">
            <a:extLst>
              <a:ext uri="{FF2B5EF4-FFF2-40B4-BE49-F238E27FC236}">
                <a16:creationId xmlns:a16="http://schemas.microsoft.com/office/drawing/2014/main" id="{5AEB760C-3B54-42D7-90CA-D7F8C1E9BC95}"/>
              </a:ext>
            </a:extLst>
          </p:cNvPr>
          <p:cNvSpPr/>
          <p:nvPr/>
        </p:nvSpPr>
        <p:spPr>
          <a:xfrm>
            <a:off x="968927" y="1389286"/>
            <a:ext cx="6967057" cy="2031325"/>
          </a:xfrm>
          <a:prstGeom prst="rect">
            <a:avLst/>
          </a:prstGeom>
        </p:spPr>
        <p:txBody>
          <a:bodyPr wrap="square">
            <a:spAutoFit/>
          </a:bodyPr>
          <a:lstStyle/>
          <a:p>
            <a:pPr>
              <a:lnSpc>
                <a:spcPct val="100000"/>
              </a:lnSpc>
              <a:spcBef>
                <a:spcPct val="0"/>
              </a:spcBef>
              <a:buFontTx/>
              <a:buNone/>
            </a:pPr>
            <a:r>
              <a:rPr lang="en-GB" altLang="en-US" dirty="0"/>
              <a:t>Another event we know lots about because of Samuel’s diary is the Great Fire of London which happened in 1666.</a:t>
            </a:r>
          </a:p>
          <a:p>
            <a:pPr>
              <a:lnSpc>
                <a:spcPct val="100000"/>
              </a:lnSpc>
              <a:spcBef>
                <a:spcPct val="0"/>
              </a:spcBef>
              <a:buFontTx/>
              <a:buNone/>
            </a:pPr>
            <a:endParaRPr lang="en-GB" altLang="en-US" dirty="0"/>
          </a:p>
          <a:p>
            <a:pPr>
              <a:lnSpc>
                <a:spcPct val="100000"/>
              </a:lnSpc>
              <a:spcBef>
                <a:spcPct val="0"/>
              </a:spcBef>
              <a:buFontTx/>
              <a:buNone/>
            </a:pPr>
            <a:r>
              <a:rPr lang="en-GB" altLang="en-US" dirty="0"/>
              <a:t>On 2</a:t>
            </a:r>
            <a:r>
              <a:rPr lang="en-GB" altLang="en-US" baseline="30000" dirty="0"/>
              <a:t>nd</a:t>
            </a:r>
            <a:r>
              <a:rPr lang="en-GB" altLang="en-US" dirty="0"/>
              <a:t> September at 1 o’clock, a fire started in a bakery in a road called Pudding Lane. As most houses in London were made of wood and it had been a very hot summer, the fire spread quickly.</a:t>
            </a:r>
          </a:p>
          <a:p>
            <a:pPr>
              <a:lnSpc>
                <a:spcPct val="100000"/>
              </a:lnSpc>
              <a:spcBef>
                <a:spcPct val="0"/>
              </a:spcBef>
              <a:buFontTx/>
              <a:buNone/>
            </a:pPr>
            <a:endParaRPr lang="en-GB" altLang="en-US" dirty="0"/>
          </a:p>
        </p:txBody>
      </p:sp>
      <p:sp>
        <p:nvSpPr>
          <p:cNvPr id="4" name="Rectangle 3">
            <a:extLst>
              <a:ext uri="{FF2B5EF4-FFF2-40B4-BE49-F238E27FC236}">
                <a16:creationId xmlns:a16="http://schemas.microsoft.com/office/drawing/2014/main" id="{E841C4A3-7465-461E-AEE0-164EF74F414D}"/>
              </a:ext>
            </a:extLst>
          </p:cNvPr>
          <p:cNvSpPr/>
          <p:nvPr/>
        </p:nvSpPr>
        <p:spPr>
          <a:xfrm>
            <a:off x="1052818" y="3280331"/>
            <a:ext cx="5389928" cy="2585323"/>
          </a:xfrm>
          <a:prstGeom prst="rect">
            <a:avLst/>
          </a:prstGeom>
        </p:spPr>
        <p:txBody>
          <a:bodyPr wrap="square">
            <a:spAutoFit/>
          </a:bodyPr>
          <a:lstStyle/>
          <a:p>
            <a:pPr>
              <a:lnSpc>
                <a:spcPct val="100000"/>
              </a:lnSpc>
              <a:spcBef>
                <a:spcPct val="0"/>
              </a:spcBef>
              <a:buFontTx/>
              <a:buNone/>
            </a:pPr>
            <a:r>
              <a:rPr lang="en-GB" altLang="en-US" dirty="0"/>
              <a:t>His diary entry for that day explains that Samuel met King Charles II and his brother the Duke of York. Samuel told the King that unless he ordered “houses to be pulled down nothing could stop the fire. They seemed much troubled, and the King commanded me to go to my Lord Mayor from him, and command him to spare no houses, </a:t>
            </a:r>
          </a:p>
          <a:p>
            <a:pPr>
              <a:lnSpc>
                <a:spcPct val="100000"/>
              </a:lnSpc>
              <a:spcBef>
                <a:spcPct val="0"/>
              </a:spcBef>
              <a:buFontTx/>
              <a:buNone/>
            </a:pPr>
            <a:r>
              <a:rPr lang="en-GB" altLang="en-US" dirty="0"/>
              <a:t>but to pull down before the fire </a:t>
            </a:r>
          </a:p>
          <a:p>
            <a:pPr>
              <a:lnSpc>
                <a:spcPct val="100000"/>
              </a:lnSpc>
              <a:spcBef>
                <a:spcPct val="0"/>
              </a:spcBef>
              <a:buFontTx/>
              <a:buNone/>
            </a:pPr>
            <a:r>
              <a:rPr lang="en-GB" altLang="en-US" dirty="0"/>
              <a:t>every way.”</a:t>
            </a:r>
          </a:p>
        </p:txBody>
      </p:sp>
      <p:pic>
        <p:nvPicPr>
          <p:cNvPr id="5" name="Picture 4">
            <a:extLst>
              <a:ext uri="{FF2B5EF4-FFF2-40B4-BE49-F238E27FC236}">
                <a16:creationId xmlns:a16="http://schemas.microsoft.com/office/drawing/2014/main" id="{3A6620C9-C910-430E-8685-5E6FFABB5B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93596" y="4482896"/>
            <a:ext cx="3590730" cy="1741736"/>
          </a:xfrm>
          <a:prstGeom prst="rect">
            <a:avLst/>
          </a:prstGeom>
        </p:spPr>
      </p:pic>
      <p:sp>
        <p:nvSpPr>
          <p:cNvPr id="6" name="Rectangle 5">
            <a:hlinkClick r:id="rId3"/>
            <a:extLst>
              <a:ext uri="{FF2B5EF4-FFF2-40B4-BE49-F238E27FC236}">
                <a16:creationId xmlns:a16="http://schemas.microsoft.com/office/drawing/2014/main" id="{B5001C4E-F1B4-44E9-8936-C26125A17481}"/>
              </a:ext>
            </a:extLst>
          </p:cNvPr>
          <p:cNvSpPr/>
          <p:nvPr/>
        </p:nvSpPr>
        <p:spPr>
          <a:xfrm>
            <a:off x="8422546" y="6568580"/>
            <a:ext cx="721453" cy="2894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98376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5EF89-8605-4370-A4D0-887B3C0694EA}"/>
              </a:ext>
            </a:extLst>
          </p:cNvPr>
          <p:cNvSpPr>
            <a:spLocks noGrp="1"/>
          </p:cNvSpPr>
          <p:nvPr>
            <p:ph type="title"/>
          </p:nvPr>
        </p:nvSpPr>
        <p:spPr/>
        <p:txBody>
          <a:bodyPr/>
          <a:lstStyle/>
          <a:p>
            <a:r>
              <a:rPr lang="en-GB" dirty="0"/>
              <a:t>The Great Fire of London</a:t>
            </a:r>
          </a:p>
        </p:txBody>
      </p:sp>
      <p:sp>
        <p:nvSpPr>
          <p:cNvPr id="3" name="Rectangle 2">
            <a:extLst>
              <a:ext uri="{FF2B5EF4-FFF2-40B4-BE49-F238E27FC236}">
                <a16:creationId xmlns:a16="http://schemas.microsoft.com/office/drawing/2014/main" id="{5AEB760C-3B54-42D7-90CA-D7F8C1E9BC95}"/>
              </a:ext>
            </a:extLst>
          </p:cNvPr>
          <p:cNvSpPr/>
          <p:nvPr/>
        </p:nvSpPr>
        <p:spPr>
          <a:xfrm>
            <a:off x="968927" y="1473201"/>
            <a:ext cx="6967057" cy="1477328"/>
          </a:xfrm>
          <a:prstGeom prst="rect">
            <a:avLst/>
          </a:prstGeom>
        </p:spPr>
        <p:txBody>
          <a:bodyPr wrap="square">
            <a:spAutoFit/>
          </a:bodyPr>
          <a:lstStyle/>
          <a:p>
            <a:pPr>
              <a:lnSpc>
                <a:spcPct val="100000"/>
              </a:lnSpc>
              <a:spcBef>
                <a:spcPct val="0"/>
              </a:spcBef>
              <a:buFontTx/>
              <a:buNone/>
            </a:pPr>
            <a:r>
              <a:rPr lang="en-GB" altLang="en-US" dirty="0"/>
              <a:t>Samuel wrote about how people left London to escape the fire and how before doing so, they hid their belongings so people wouldn’t steal them. On 4</a:t>
            </a:r>
            <a:r>
              <a:rPr lang="en-GB" altLang="en-US" baseline="30000" dirty="0"/>
              <a:t>th</a:t>
            </a:r>
            <a:r>
              <a:rPr lang="en-GB" altLang="en-US" dirty="0"/>
              <a:t> September, he wrote that he dug a hole and</a:t>
            </a:r>
            <a:r>
              <a:rPr lang="en-GB" altLang="en-US" i="1" dirty="0"/>
              <a:t>     “ </a:t>
            </a:r>
            <a:r>
              <a:rPr lang="en-GB" altLang="en-US" dirty="0"/>
              <a:t>put</a:t>
            </a:r>
            <a:r>
              <a:rPr lang="en-GB" altLang="en-US" i="1" dirty="0"/>
              <a:t> </a:t>
            </a:r>
            <a:r>
              <a:rPr lang="en-GB" altLang="en-US" dirty="0"/>
              <a:t>our wine in it; and I my Parmesan cheese, as well as my wine and some other things”.</a:t>
            </a:r>
          </a:p>
        </p:txBody>
      </p:sp>
      <p:sp>
        <p:nvSpPr>
          <p:cNvPr id="4" name="Rectangle 3">
            <a:extLst>
              <a:ext uri="{FF2B5EF4-FFF2-40B4-BE49-F238E27FC236}">
                <a16:creationId xmlns:a16="http://schemas.microsoft.com/office/drawing/2014/main" id="{8B12DCB8-F07A-49A9-94DC-C20EA4B3E2D7}"/>
              </a:ext>
            </a:extLst>
          </p:cNvPr>
          <p:cNvSpPr/>
          <p:nvPr/>
        </p:nvSpPr>
        <p:spPr>
          <a:xfrm>
            <a:off x="968926" y="3084132"/>
            <a:ext cx="6698611" cy="1200329"/>
          </a:xfrm>
          <a:prstGeom prst="rect">
            <a:avLst/>
          </a:prstGeom>
        </p:spPr>
        <p:txBody>
          <a:bodyPr wrap="square">
            <a:spAutoFit/>
          </a:bodyPr>
          <a:lstStyle/>
          <a:p>
            <a:pPr>
              <a:lnSpc>
                <a:spcPct val="100000"/>
              </a:lnSpc>
              <a:spcBef>
                <a:spcPct val="0"/>
              </a:spcBef>
              <a:buFontTx/>
              <a:buNone/>
            </a:pPr>
            <a:r>
              <a:rPr lang="en-GB" altLang="en-US" dirty="0"/>
              <a:t>His diary entry for 5</a:t>
            </a:r>
            <a:r>
              <a:rPr lang="en-GB" altLang="en-US" baseline="30000" dirty="0"/>
              <a:t>th</a:t>
            </a:r>
            <a:r>
              <a:rPr lang="en-GB" altLang="en-US" dirty="0"/>
              <a:t> September describes travelling around London and seeing many buildings destroyed by fire. This has helped people understand how far the fire spread.</a:t>
            </a:r>
          </a:p>
          <a:p>
            <a:pPr>
              <a:lnSpc>
                <a:spcPct val="100000"/>
              </a:lnSpc>
              <a:spcBef>
                <a:spcPct val="0"/>
              </a:spcBef>
              <a:buFontTx/>
              <a:buNone/>
            </a:pPr>
            <a:endParaRPr lang="en-GB" altLang="en-US" dirty="0"/>
          </a:p>
        </p:txBody>
      </p:sp>
      <p:pic>
        <p:nvPicPr>
          <p:cNvPr id="5" name="Picture 4">
            <a:extLst>
              <a:ext uri="{FF2B5EF4-FFF2-40B4-BE49-F238E27FC236}">
                <a16:creationId xmlns:a16="http://schemas.microsoft.com/office/drawing/2014/main" id="{82B3A4B7-D20E-4A28-8343-7A601FFC6E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93596" y="4516452"/>
            <a:ext cx="3590730" cy="1741736"/>
          </a:xfrm>
          <a:prstGeom prst="rect">
            <a:avLst/>
          </a:prstGeom>
        </p:spPr>
      </p:pic>
      <p:sp>
        <p:nvSpPr>
          <p:cNvPr id="6" name="Rectangle 5">
            <a:extLst>
              <a:ext uri="{FF2B5EF4-FFF2-40B4-BE49-F238E27FC236}">
                <a16:creationId xmlns:a16="http://schemas.microsoft.com/office/drawing/2014/main" id="{6D09778F-1F94-44CD-AE32-6B7D998925ED}"/>
              </a:ext>
            </a:extLst>
          </p:cNvPr>
          <p:cNvSpPr/>
          <p:nvPr/>
        </p:nvSpPr>
        <p:spPr>
          <a:xfrm>
            <a:off x="968925" y="4088128"/>
            <a:ext cx="5171815" cy="1754326"/>
          </a:xfrm>
          <a:prstGeom prst="rect">
            <a:avLst/>
          </a:prstGeom>
        </p:spPr>
        <p:txBody>
          <a:bodyPr wrap="square">
            <a:spAutoFit/>
          </a:bodyPr>
          <a:lstStyle/>
          <a:p>
            <a:pPr>
              <a:lnSpc>
                <a:spcPct val="100000"/>
              </a:lnSpc>
              <a:spcBef>
                <a:spcPct val="0"/>
              </a:spcBef>
              <a:buFontTx/>
              <a:buNone/>
            </a:pPr>
            <a:r>
              <a:rPr lang="en-GB" altLang="en-US" dirty="0"/>
              <a:t>By the 7</a:t>
            </a:r>
            <a:r>
              <a:rPr lang="en-GB" altLang="en-US" baseline="30000" dirty="0"/>
              <a:t>th</a:t>
            </a:r>
            <a:r>
              <a:rPr lang="en-GB" altLang="en-US" dirty="0"/>
              <a:t> September, the fire was out. Samuel wrote that he got up at 5 a.m. and walked around the city seeing the “miserable sight” of the ruined </a:t>
            </a:r>
            <a:r>
              <a:rPr lang="en-GB" dirty="0"/>
              <a:t>St Paul's Cathedral </a:t>
            </a:r>
            <a:r>
              <a:rPr lang="en-GB" altLang="en-US" dirty="0"/>
              <a:t>and other </a:t>
            </a:r>
          </a:p>
          <a:p>
            <a:pPr>
              <a:lnSpc>
                <a:spcPct val="100000"/>
              </a:lnSpc>
              <a:spcBef>
                <a:spcPct val="0"/>
              </a:spcBef>
              <a:buFontTx/>
              <a:buNone/>
            </a:pPr>
            <a:r>
              <a:rPr lang="en-GB" altLang="en-US" dirty="0"/>
              <a:t>important buildings that had</a:t>
            </a:r>
          </a:p>
          <a:p>
            <a:pPr>
              <a:lnSpc>
                <a:spcPct val="100000"/>
              </a:lnSpc>
              <a:spcBef>
                <a:spcPct val="0"/>
              </a:spcBef>
              <a:buFontTx/>
              <a:buNone/>
            </a:pPr>
            <a:r>
              <a:rPr lang="en-GB" altLang="en-US" dirty="0"/>
              <a:t>been destroyed.</a:t>
            </a:r>
          </a:p>
        </p:txBody>
      </p:sp>
      <p:sp>
        <p:nvSpPr>
          <p:cNvPr id="7" name="Rectangle 6">
            <a:hlinkClick r:id="rId3"/>
            <a:extLst>
              <a:ext uri="{FF2B5EF4-FFF2-40B4-BE49-F238E27FC236}">
                <a16:creationId xmlns:a16="http://schemas.microsoft.com/office/drawing/2014/main" id="{F5B114D6-FC11-46A7-A785-1F352108468A}"/>
              </a:ext>
            </a:extLst>
          </p:cNvPr>
          <p:cNvSpPr/>
          <p:nvPr/>
        </p:nvSpPr>
        <p:spPr>
          <a:xfrm>
            <a:off x="8422546" y="6568580"/>
            <a:ext cx="721453" cy="2894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76827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5EF89-8605-4370-A4D0-887B3C0694EA}"/>
              </a:ext>
            </a:extLst>
          </p:cNvPr>
          <p:cNvSpPr>
            <a:spLocks noGrp="1"/>
          </p:cNvSpPr>
          <p:nvPr>
            <p:ph type="title"/>
          </p:nvPr>
        </p:nvSpPr>
        <p:spPr/>
        <p:txBody>
          <a:bodyPr/>
          <a:lstStyle/>
          <a:p>
            <a:r>
              <a:rPr lang="en-GB" dirty="0"/>
              <a:t>Later Life</a:t>
            </a:r>
          </a:p>
        </p:txBody>
      </p:sp>
      <p:sp>
        <p:nvSpPr>
          <p:cNvPr id="3" name="Rectangle 2">
            <a:extLst>
              <a:ext uri="{FF2B5EF4-FFF2-40B4-BE49-F238E27FC236}">
                <a16:creationId xmlns:a16="http://schemas.microsoft.com/office/drawing/2014/main" id="{5AEB760C-3B54-42D7-90CA-D7F8C1E9BC95}"/>
              </a:ext>
            </a:extLst>
          </p:cNvPr>
          <p:cNvSpPr/>
          <p:nvPr/>
        </p:nvSpPr>
        <p:spPr>
          <a:xfrm>
            <a:off x="968927" y="1473201"/>
            <a:ext cx="6967057" cy="646331"/>
          </a:xfrm>
          <a:prstGeom prst="rect">
            <a:avLst/>
          </a:prstGeom>
        </p:spPr>
        <p:txBody>
          <a:bodyPr wrap="square">
            <a:spAutoFit/>
          </a:bodyPr>
          <a:lstStyle/>
          <a:p>
            <a:pPr>
              <a:lnSpc>
                <a:spcPct val="100000"/>
              </a:lnSpc>
              <a:spcBef>
                <a:spcPct val="0"/>
              </a:spcBef>
              <a:buFontTx/>
              <a:buNone/>
            </a:pPr>
            <a:r>
              <a:rPr lang="en-GB" altLang="en-US" dirty="0"/>
              <a:t>Samuel’s diary also contained details about music he enjoyed listening to, friends he had and his favourite meals.</a:t>
            </a:r>
          </a:p>
        </p:txBody>
      </p:sp>
      <p:sp>
        <p:nvSpPr>
          <p:cNvPr id="4" name="Rectangle 3">
            <a:extLst>
              <a:ext uri="{FF2B5EF4-FFF2-40B4-BE49-F238E27FC236}">
                <a16:creationId xmlns:a16="http://schemas.microsoft.com/office/drawing/2014/main" id="{EDDAE03E-43A8-479A-B28C-DAB43461998C}"/>
              </a:ext>
            </a:extLst>
          </p:cNvPr>
          <p:cNvSpPr/>
          <p:nvPr/>
        </p:nvSpPr>
        <p:spPr>
          <a:xfrm>
            <a:off x="968927" y="2299728"/>
            <a:ext cx="3519183" cy="1200329"/>
          </a:xfrm>
          <a:prstGeom prst="rect">
            <a:avLst/>
          </a:prstGeom>
        </p:spPr>
        <p:txBody>
          <a:bodyPr wrap="square">
            <a:spAutoFit/>
          </a:bodyPr>
          <a:lstStyle/>
          <a:p>
            <a:pPr>
              <a:lnSpc>
                <a:spcPct val="100000"/>
              </a:lnSpc>
              <a:spcBef>
                <a:spcPct val="0"/>
              </a:spcBef>
              <a:buFontTx/>
              <a:buNone/>
            </a:pPr>
            <a:r>
              <a:rPr lang="en-GB" altLang="en-US" dirty="0"/>
              <a:t>Samuel stopped writing his diary in 1669, the same year that his wife Elizabeth died.</a:t>
            </a:r>
          </a:p>
          <a:p>
            <a:pPr>
              <a:lnSpc>
                <a:spcPct val="100000"/>
              </a:lnSpc>
              <a:spcBef>
                <a:spcPct val="0"/>
              </a:spcBef>
              <a:buFontTx/>
              <a:buNone/>
            </a:pPr>
            <a:endParaRPr lang="en-GB" altLang="en-US" dirty="0"/>
          </a:p>
        </p:txBody>
      </p:sp>
      <p:sp>
        <p:nvSpPr>
          <p:cNvPr id="5" name="Rectangle 4">
            <a:extLst>
              <a:ext uri="{FF2B5EF4-FFF2-40B4-BE49-F238E27FC236}">
                <a16:creationId xmlns:a16="http://schemas.microsoft.com/office/drawing/2014/main" id="{178DEEC8-4066-488B-A763-FDCFC252BB51}"/>
              </a:ext>
            </a:extLst>
          </p:cNvPr>
          <p:cNvSpPr/>
          <p:nvPr/>
        </p:nvSpPr>
        <p:spPr>
          <a:xfrm>
            <a:off x="968927" y="3429000"/>
            <a:ext cx="3321743" cy="369332"/>
          </a:xfrm>
          <a:prstGeom prst="rect">
            <a:avLst/>
          </a:prstGeom>
        </p:spPr>
        <p:txBody>
          <a:bodyPr wrap="none">
            <a:spAutoFit/>
          </a:bodyPr>
          <a:lstStyle/>
          <a:p>
            <a:pPr>
              <a:lnSpc>
                <a:spcPct val="100000"/>
              </a:lnSpc>
              <a:spcBef>
                <a:spcPct val="0"/>
              </a:spcBef>
              <a:buFontTx/>
              <a:buNone/>
            </a:pPr>
            <a:r>
              <a:rPr lang="en-GB" altLang="en-US" dirty="0"/>
              <a:t>Samuel died on 26</a:t>
            </a:r>
            <a:r>
              <a:rPr lang="en-GB" altLang="en-US" baseline="30000" dirty="0"/>
              <a:t>th</a:t>
            </a:r>
            <a:r>
              <a:rPr lang="en-GB" altLang="en-US" dirty="0"/>
              <a:t> May 1703.</a:t>
            </a:r>
          </a:p>
        </p:txBody>
      </p:sp>
      <p:pic>
        <p:nvPicPr>
          <p:cNvPr id="9" name="Picture 8">
            <a:extLst>
              <a:ext uri="{FF2B5EF4-FFF2-40B4-BE49-F238E27FC236}">
                <a16:creationId xmlns:a16="http://schemas.microsoft.com/office/drawing/2014/main" id="{701DBCEC-C3B2-4895-9363-EFB2C65E4CC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2303933"/>
            <a:ext cx="4001362" cy="4123300"/>
          </a:xfrm>
          <a:prstGeom prst="rect">
            <a:avLst/>
          </a:prstGeom>
        </p:spPr>
      </p:pic>
      <p:sp>
        <p:nvSpPr>
          <p:cNvPr id="7" name="Rectangle 6">
            <a:hlinkClick r:id="rId3"/>
            <a:extLst>
              <a:ext uri="{FF2B5EF4-FFF2-40B4-BE49-F238E27FC236}">
                <a16:creationId xmlns:a16="http://schemas.microsoft.com/office/drawing/2014/main" id="{EFCF9128-8754-468A-89BA-0924B22E9ACD}"/>
              </a:ext>
            </a:extLst>
          </p:cNvPr>
          <p:cNvSpPr/>
          <p:nvPr/>
        </p:nvSpPr>
        <p:spPr>
          <a:xfrm>
            <a:off x="8422546" y="6568580"/>
            <a:ext cx="721453" cy="2894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6522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extLst>
              <a:ext uri="{FF2B5EF4-FFF2-40B4-BE49-F238E27FC236}">
                <a16:creationId xmlns:a16="http://schemas.microsoft.com/office/drawing/2014/main" id="{97812C89-ACAF-4F14-9D2C-1AECB9D571D4}"/>
              </a:ext>
            </a:extLst>
          </p:cNvPr>
          <p:cNvSpPr/>
          <p:nvPr/>
        </p:nvSpPr>
        <p:spPr>
          <a:xfrm>
            <a:off x="4051882" y="3139580"/>
            <a:ext cx="1023457" cy="6019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How Do we Know?</a:t>
            </a:r>
          </a:p>
        </p:txBody>
      </p:sp>
      <p:grpSp>
        <p:nvGrpSpPr>
          <p:cNvPr id="8" name="Group 7">
            <a:extLst>
              <a:ext uri="{FF2B5EF4-FFF2-40B4-BE49-F238E27FC236}">
                <a16:creationId xmlns:a16="http://schemas.microsoft.com/office/drawing/2014/main" id="{BE9496FA-3C85-490A-B74C-45A2A0359FB6}"/>
              </a:ext>
            </a:extLst>
          </p:cNvPr>
          <p:cNvGrpSpPr/>
          <p:nvPr/>
        </p:nvGrpSpPr>
        <p:grpSpPr>
          <a:xfrm>
            <a:off x="1174459" y="1515146"/>
            <a:ext cx="7512343" cy="795149"/>
            <a:chOff x="1174459" y="1515146"/>
            <a:chExt cx="7512343" cy="795149"/>
          </a:xfrm>
        </p:grpSpPr>
        <p:sp>
          <p:nvSpPr>
            <p:cNvPr id="7" name="Rectangle 6">
              <a:extLst>
                <a:ext uri="{FF2B5EF4-FFF2-40B4-BE49-F238E27FC236}">
                  <a16:creationId xmlns:a16="http://schemas.microsoft.com/office/drawing/2014/main" id="{21D0F983-D2EE-4018-A292-960F789BBE28}"/>
                </a:ext>
              </a:extLst>
            </p:cNvPr>
            <p:cNvSpPr/>
            <p:nvPr/>
          </p:nvSpPr>
          <p:spPr>
            <a:xfrm>
              <a:off x="1174459" y="1515146"/>
              <a:ext cx="7512343" cy="79514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2185334" y="1628468"/>
              <a:ext cx="6027488" cy="553998"/>
            </a:xfrm>
            <a:prstGeom prst="rect">
              <a:avLst/>
            </a:prstGeom>
          </p:spPr>
          <p:txBody>
            <a:bodyPr wrap="square" lIns="0" tIns="0" rIns="0" bIns="0">
              <a:spAutoFit/>
            </a:bodyPr>
            <a:lstStyle/>
            <a:p>
              <a:r>
                <a:rPr lang="en-GB" altLang="en-US" dirty="0"/>
                <a:t>If you want to find out about an event that happened a long time ago, how would you find the information?</a:t>
              </a:r>
              <a:endParaRPr lang="en-GB" dirty="0"/>
            </a:p>
          </p:txBody>
        </p:sp>
      </p:grpSp>
      <p:sp>
        <p:nvSpPr>
          <p:cNvPr id="2" name="Rectangle 1">
            <a:extLst>
              <a:ext uri="{FF2B5EF4-FFF2-40B4-BE49-F238E27FC236}">
                <a16:creationId xmlns:a16="http://schemas.microsoft.com/office/drawing/2014/main" id="{B9D3EF76-63C3-4CB3-937D-BCB9D904E4F8}"/>
              </a:ext>
            </a:extLst>
          </p:cNvPr>
          <p:cNvSpPr/>
          <p:nvPr/>
        </p:nvSpPr>
        <p:spPr>
          <a:xfrm>
            <a:off x="755650" y="2757476"/>
            <a:ext cx="6886721" cy="1754326"/>
          </a:xfrm>
          <a:prstGeom prst="rect">
            <a:avLst/>
          </a:prstGeom>
        </p:spPr>
        <p:txBody>
          <a:bodyPr wrap="square">
            <a:spAutoFit/>
          </a:bodyPr>
          <a:lstStyle/>
          <a:p>
            <a:pPr>
              <a:defRPr/>
            </a:pPr>
            <a:r>
              <a:rPr lang="en-GB" dirty="0">
                <a:latin typeface="Twinkl" pitchFamily="50" charset="0"/>
              </a:rPr>
              <a:t>If we want to learn about things from the past, we could: </a:t>
            </a:r>
          </a:p>
          <a:p>
            <a:pPr marL="285750" indent="-285750">
              <a:buFont typeface="Arial" panose="020B0604020202020204" pitchFamily="34" charset="0"/>
              <a:buChar char="•"/>
              <a:defRPr/>
            </a:pPr>
            <a:r>
              <a:rPr lang="en-GB" dirty="0">
                <a:latin typeface="Twinkl" pitchFamily="50" charset="0"/>
              </a:rPr>
              <a:t>look it up on the Internet;</a:t>
            </a:r>
          </a:p>
          <a:p>
            <a:pPr marL="285750" indent="-285750">
              <a:buFont typeface="Arial" panose="020B0604020202020204" pitchFamily="34" charset="0"/>
              <a:buChar char="•"/>
              <a:defRPr/>
            </a:pPr>
            <a:r>
              <a:rPr lang="en-GB" dirty="0">
                <a:latin typeface="Twinkl" pitchFamily="50" charset="0"/>
              </a:rPr>
              <a:t>read a book;</a:t>
            </a:r>
          </a:p>
          <a:p>
            <a:pPr marL="285750" indent="-285750">
              <a:buFont typeface="Arial" panose="020B0604020202020204" pitchFamily="34" charset="0"/>
              <a:buChar char="•"/>
              <a:defRPr/>
            </a:pPr>
            <a:r>
              <a:rPr lang="en-GB" dirty="0">
                <a:latin typeface="Twinkl" pitchFamily="50" charset="0"/>
              </a:rPr>
              <a:t>watch a TV show about it;</a:t>
            </a:r>
          </a:p>
          <a:p>
            <a:pPr marL="285750" indent="-285750">
              <a:buFont typeface="Arial" panose="020B0604020202020204" pitchFamily="34" charset="0"/>
              <a:buChar char="•"/>
              <a:defRPr/>
            </a:pPr>
            <a:r>
              <a:rPr lang="en-GB" dirty="0">
                <a:latin typeface="Twinkl" pitchFamily="50" charset="0"/>
              </a:rPr>
              <a:t>ask someone who knows a lot about history.</a:t>
            </a:r>
          </a:p>
          <a:p>
            <a:pPr marL="285750" indent="-285750">
              <a:buFont typeface="Arial" panose="020B0604020202020204" pitchFamily="34" charset="0"/>
              <a:buChar char="•"/>
              <a:defRPr/>
            </a:pPr>
            <a:endParaRPr lang="en-GB" dirty="0">
              <a:latin typeface="Twinkl" pitchFamily="50" charset="0"/>
            </a:endParaRPr>
          </a:p>
        </p:txBody>
      </p:sp>
      <p:sp>
        <p:nvSpPr>
          <p:cNvPr id="4" name="Rectangle 3">
            <a:extLst>
              <a:ext uri="{FF2B5EF4-FFF2-40B4-BE49-F238E27FC236}">
                <a16:creationId xmlns:a16="http://schemas.microsoft.com/office/drawing/2014/main" id="{349B4421-45EB-4B0B-9A95-92C76D53AA3F}"/>
              </a:ext>
            </a:extLst>
          </p:cNvPr>
          <p:cNvSpPr/>
          <p:nvPr/>
        </p:nvSpPr>
        <p:spPr>
          <a:xfrm>
            <a:off x="755650" y="4583201"/>
            <a:ext cx="7557840" cy="646331"/>
          </a:xfrm>
          <a:prstGeom prst="rect">
            <a:avLst/>
          </a:prstGeom>
        </p:spPr>
        <p:txBody>
          <a:bodyPr wrap="square">
            <a:spAutoFit/>
          </a:bodyPr>
          <a:lstStyle/>
          <a:p>
            <a:pPr>
              <a:defRPr/>
            </a:pPr>
            <a:r>
              <a:rPr lang="en-GB" dirty="0">
                <a:latin typeface="Twinkl" pitchFamily="50" charset="0"/>
              </a:rPr>
              <a:t>Today, we are going to learn about someone who helped us find out information about important events that happened a long time ago.</a:t>
            </a:r>
          </a:p>
        </p:txBody>
      </p:sp>
      <p:sp>
        <p:nvSpPr>
          <p:cNvPr id="6" name="talk about it">
            <a:extLst>
              <a:ext uri="{FF2B5EF4-FFF2-40B4-BE49-F238E27FC236}">
                <a16:creationId xmlns:a16="http://schemas.microsoft.com/office/drawing/2014/main" id="{DE6D5EDF-5D11-4AD4-B7F8-85A8BCCA6283}"/>
              </a:ext>
            </a:extLst>
          </p:cNvPr>
          <p:cNvSpPr/>
          <p:nvPr/>
        </p:nvSpPr>
        <p:spPr>
          <a:xfrm>
            <a:off x="696286" y="1274044"/>
            <a:ext cx="1249960" cy="1249960"/>
          </a:xfrm>
          <a:prstGeom prst="ellipse">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a:t>Talk About It</a:t>
            </a:r>
            <a:endParaRPr lang="en-GB" dirty="0"/>
          </a:p>
        </p:txBody>
      </p:sp>
      <p:sp>
        <p:nvSpPr>
          <p:cNvPr id="9" name="Rectangle 8">
            <a:hlinkClick r:id="rId2"/>
            <a:extLst>
              <a:ext uri="{FF2B5EF4-FFF2-40B4-BE49-F238E27FC236}">
                <a16:creationId xmlns:a16="http://schemas.microsoft.com/office/drawing/2014/main" id="{84865046-BF43-4AA3-81F1-8FB72EE97BB2}"/>
              </a:ext>
            </a:extLst>
          </p:cNvPr>
          <p:cNvSpPr/>
          <p:nvPr/>
        </p:nvSpPr>
        <p:spPr>
          <a:xfrm>
            <a:off x="8422546" y="6568580"/>
            <a:ext cx="721453" cy="2894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6"/>
                    </p:tgtEl>
                  </p:cond>
                </p:stCondLst>
                <p:endSync evt="end" delay="0">
                  <p:rtn val="all"/>
                </p:endSync>
                <p:childTnLst>
                  <p:par>
                    <p:cTn id="12" fill="hold">
                      <p:stCondLst>
                        <p:cond delay="0"/>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childTnLst>
              </p:cTn>
              <p:nextCondLst>
                <p:cond evt="onClick" delay="0">
                  <p:tgtEl>
                    <p:spTgt spid="6"/>
                  </p:tgtEl>
                </p:cond>
              </p:nextCondLst>
            </p:seq>
          </p:childTnLst>
        </p:cTn>
      </p:par>
    </p:tnLst>
    <p:bldLst>
      <p:bldP spid="2"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E3EE5-C0AC-4D7B-9A58-9C0C70AA3DA6}"/>
              </a:ext>
            </a:extLst>
          </p:cNvPr>
          <p:cNvSpPr>
            <a:spLocks noGrp="1"/>
          </p:cNvSpPr>
          <p:nvPr>
            <p:ph type="title"/>
          </p:nvPr>
        </p:nvSpPr>
        <p:spPr/>
        <p:txBody>
          <a:bodyPr/>
          <a:lstStyle/>
          <a:p>
            <a:r>
              <a:rPr lang="en-GB" dirty="0"/>
              <a:t>Dear Diary…</a:t>
            </a:r>
          </a:p>
        </p:txBody>
      </p:sp>
      <p:grpSp>
        <p:nvGrpSpPr>
          <p:cNvPr id="4" name="Group 3">
            <a:extLst>
              <a:ext uri="{FF2B5EF4-FFF2-40B4-BE49-F238E27FC236}">
                <a16:creationId xmlns:a16="http://schemas.microsoft.com/office/drawing/2014/main" id="{D675E492-C14D-4120-B60F-DF327521881C}"/>
              </a:ext>
            </a:extLst>
          </p:cNvPr>
          <p:cNvGrpSpPr/>
          <p:nvPr/>
        </p:nvGrpSpPr>
        <p:grpSpPr>
          <a:xfrm>
            <a:off x="1174459" y="1515146"/>
            <a:ext cx="7512343" cy="795149"/>
            <a:chOff x="1174459" y="1515146"/>
            <a:chExt cx="7512343" cy="795149"/>
          </a:xfrm>
        </p:grpSpPr>
        <p:sp>
          <p:nvSpPr>
            <p:cNvPr id="5" name="Rectangle 4">
              <a:extLst>
                <a:ext uri="{FF2B5EF4-FFF2-40B4-BE49-F238E27FC236}">
                  <a16:creationId xmlns:a16="http://schemas.microsoft.com/office/drawing/2014/main" id="{184C512E-9B8D-41D0-834B-EE85E9E8C586}"/>
                </a:ext>
              </a:extLst>
            </p:cNvPr>
            <p:cNvSpPr/>
            <p:nvPr/>
          </p:nvSpPr>
          <p:spPr>
            <a:xfrm>
              <a:off x="1174459" y="1515146"/>
              <a:ext cx="7512343" cy="79514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3A89B7D4-236A-4A3B-A0C6-4FE51D742334}"/>
                </a:ext>
              </a:extLst>
            </p:cNvPr>
            <p:cNvSpPr/>
            <p:nvPr/>
          </p:nvSpPr>
          <p:spPr>
            <a:xfrm>
              <a:off x="2185334" y="1628468"/>
              <a:ext cx="6027488" cy="553998"/>
            </a:xfrm>
            <a:prstGeom prst="rect">
              <a:avLst/>
            </a:prstGeom>
          </p:spPr>
          <p:txBody>
            <a:bodyPr wrap="square" lIns="0" tIns="0" rIns="0" bIns="0">
              <a:spAutoFit/>
            </a:bodyPr>
            <a:lstStyle/>
            <a:p>
              <a:r>
                <a:rPr lang="en-GB" altLang="en-US" dirty="0"/>
                <a:t>What is a diary? Have you ever written a diary? Why do you think people write diaries?</a:t>
              </a:r>
              <a:endParaRPr lang="en-GB" dirty="0"/>
            </a:p>
          </p:txBody>
        </p:sp>
      </p:grpSp>
      <p:sp>
        <p:nvSpPr>
          <p:cNvPr id="7" name="talk about it">
            <a:extLst>
              <a:ext uri="{FF2B5EF4-FFF2-40B4-BE49-F238E27FC236}">
                <a16:creationId xmlns:a16="http://schemas.microsoft.com/office/drawing/2014/main" id="{90D5F44B-0E8A-46F6-9CF1-82140F3D11C6}"/>
              </a:ext>
            </a:extLst>
          </p:cNvPr>
          <p:cNvSpPr/>
          <p:nvPr/>
        </p:nvSpPr>
        <p:spPr>
          <a:xfrm>
            <a:off x="696286" y="1274044"/>
            <a:ext cx="1249960" cy="1249960"/>
          </a:xfrm>
          <a:prstGeom prst="ellipse">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a:t>Talk About It</a:t>
            </a:r>
            <a:endParaRPr lang="en-GB" dirty="0"/>
          </a:p>
        </p:txBody>
      </p:sp>
      <p:sp>
        <p:nvSpPr>
          <p:cNvPr id="8" name="Rectangle 7">
            <a:extLst>
              <a:ext uri="{FF2B5EF4-FFF2-40B4-BE49-F238E27FC236}">
                <a16:creationId xmlns:a16="http://schemas.microsoft.com/office/drawing/2014/main" id="{BC2626E2-92EC-415F-A6D0-DEFEBEE8C895}"/>
              </a:ext>
            </a:extLst>
          </p:cNvPr>
          <p:cNvSpPr/>
          <p:nvPr/>
        </p:nvSpPr>
        <p:spPr>
          <a:xfrm>
            <a:off x="968927" y="2637326"/>
            <a:ext cx="7336173" cy="646331"/>
          </a:xfrm>
          <a:prstGeom prst="rect">
            <a:avLst/>
          </a:prstGeom>
        </p:spPr>
        <p:txBody>
          <a:bodyPr wrap="square">
            <a:spAutoFit/>
          </a:bodyPr>
          <a:lstStyle/>
          <a:p>
            <a:pPr>
              <a:lnSpc>
                <a:spcPct val="100000"/>
              </a:lnSpc>
              <a:spcBef>
                <a:spcPct val="0"/>
              </a:spcBef>
              <a:buFontTx/>
              <a:buNone/>
            </a:pPr>
            <a:r>
              <a:rPr lang="en-GB" altLang="en-US" dirty="0"/>
              <a:t>A diary is a place where a person records their thoughts, feelings and things that have happened to them.</a:t>
            </a:r>
          </a:p>
        </p:txBody>
      </p:sp>
      <p:sp>
        <p:nvSpPr>
          <p:cNvPr id="9" name="Rectangle 8">
            <a:extLst>
              <a:ext uri="{FF2B5EF4-FFF2-40B4-BE49-F238E27FC236}">
                <a16:creationId xmlns:a16="http://schemas.microsoft.com/office/drawing/2014/main" id="{D6CF2201-F2D2-4E17-97ED-448D4E181AB5}"/>
              </a:ext>
            </a:extLst>
          </p:cNvPr>
          <p:cNvSpPr/>
          <p:nvPr/>
        </p:nvSpPr>
        <p:spPr>
          <a:xfrm>
            <a:off x="985705" y="3671687"/>
            <a:ext cx="4572000" cy="2031325"/>
          </a:xfrm>
          <a:prstGeom prst="rect">
            <a:avLst/>
          </a:prstGeom>
        </p:spPr>
        <p:txBody>
          <a:bodyPr>
            <a:spAutoFit/>
          </a:bodyPr>
          <a:lstStyle/>
          <a:p>
            <a:pPr>
              <a:lnSpc>
                <a:spcPct val="100000"/>
              </a:lnSpc>
              <a:spcBef>
                <a:spcPct val="0"/>
              </a:spcBef>
              <a:buFontTx/>
              <a:buNone/>
            </a:pPr>
            <a:r>
              <a:rPr lang="en-GB" altLang="en-US" dirty="0"/>
              <a:t>People write diaries for lots of different reasons. Sometimes it helps people to write down how they are feeling. Other people like to have diaries to look back on to help them remember good times. People might share their diaries with others or keep them a secret.</a:t>
            </a:r>
          </a:p>
        </p:txBody>
      </p:sp>
      <p:grpSp>
        <p:nvGrpSpPr>
          <p:cNvPr id="15" name="Group 14">
            <a:extLst>
              <a:ext uri="{FF2B5EF4-FFF2-40B4-BE49-F238E27FC236}">
                <a16:creationId xmlns:a16="http://schemas.microsoft.com/office/drawing/2014/main" id="{D9F8D226-D902-4A43-8386-C043977A6C19}"/>
              </a:ext>
            </a:extLst>
          </p:cNvPr>
          <p:cNvGrpSpPr/>
          <p:nvPr/>
        </p:nvGrpSpPr>
        <p:grpSpPr>
          <a:xfrm>
            <a:off x="5972962" y="3610688"/>
            <a:ext cx="2483141" cy="2166457"/>
            <a:chOff x="5972962" y="3610688"/>
            <a:chExt cx="2483141" cy="2166457"/>
          </a:xfrm>
        </p:grpSpPr>
        <p:sp>
          <p:nvSpPr>
            <p:cNvPr id="12" name="Oval 11">
              <a:extLst>
                <a:ext uri="{FF2B5EF4-FFF2-40B4-BE49-F238E27FC236}">
                  <a16:creationId xmlns:a16="http://schemas.microsoft.com/office/drawing/2014/main" id="{E5C2A6A5-01B7-4F3A-834C-51C519248165}"/>
                </a:ext>
              </a:extLst>
            </p:cNvPr>
            <p:cNvSpPr/>
            <p:nvPr/>
          </p:nvSpPr>
          <p:spPr>
            <a:xfrm>
              <a:off x="6063143" y="3610688"/>
              <a:ext cx="2166457" cy="2166457"/>
            </a:xfrm>
            <a:prstGeom prst="ellipse">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
              <a:extLst>
                <a:ext uri="{FF2B5EF4-FFF2-40B4-BE49-F238E27FC236}">
                  <a16:creationId xmlns:a16="http://schemas.microsoft.com/office/drawing/2014/main" id="{EC06C658-6C65-4DC4-B83A-E76FFB87E5B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72962" y="3935547"/>
              <a:ext cx="2483141" cy="1470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Rectangle 12">
            <a:hlinkClick r:id="rId3"/>
            <a:extLst>
              <a:ext uri="{FF2B5EF4-FFF2-40B4-BE49-F238E27FC236}">
                <a16:creationId xmlns:a16="http://schemas.microsoft.com/office/drawing/2014/main" id="{1A128ABF-6EBF-446B-ADBA-EB0F35D6007E}"/>
              </a:ext>
            </a:extLst>
          </p:cNvPr>
          <p:cNvSpPr/>
          <p:nvPr/>
        </p:nvSpPr>
        <p:spPr>
          <a:xfrm>
            <a:off x="8422546" y="6568580"/>
            <a:ext cx="721453" cy="2894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29302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7"/>
                    </p:tgtEl>
                  </p:cond>
                </p:stCondLst>
                <p:endSync evt="end" delay="0">
                  <p:rtn val="all"/>
                </p:endSync>
                <p:childTnLst>
                  <p:par>
                    <p:cTn id="15" fill="hold">
                      <p:stCondLst>
                        <p:cond delay="0"/>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childTnLst>
                    </p:cTn>
                  </p:par>
                </p:childTnLst>
              </p:cTn>
              <p:nextCondLst>
                <p:cond evt="onClick" delay="0">
                  <p:tgtEl>
                    <p:spTgt spid="7"/>
                  </p:tgtEl>
                </p:cond>
              </p:nextCondLst>
            </p:seq>
          </p:childTnLst>
        </p:cTn>
      </p:par>
    </p:tnLst>
    <p:bldLst>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42A6A-9DB1-4817-994A-D1AAC6E8AEFE}"/>
              </a:ext>
            </a:extLst>
          </p:cNvPr>
          <p:cNvSpPr>
            <a:spLocks noGrp="1"/>
          </p:cNvSpPr>
          <p:nvPr>
            <p:ph type="title"/>
          </p:nvPr>
        </p:nvSpPr>
        <p:spPr/>
        <p:txBody>
          <a:bodyPr/>
          <a:lstStyle/>
          <a:p>
            <a:r>
              <a:rPr lang="en-GB" dirty="0"/>
              <a:t>Samuel Pepys</a:t>
            </a:r>
          </a:p>
        </p:txBody>
      </p:sp>
      <p:sp>
        <p:nvSpPr>
          <p:cNvPr id="3" name="Rectangle 2">
            <a:extLst>
              <a:ext uri="{FF2B5EF4-FFF2-40B4-BE49-F238E27FC236}">
                <a16:creationId xmlns:a16="http://schemas.microsoft.com/office/drawing/2014/main" id="{09F33271-FAE8-433A-82E5-F0A20348612A}"/>
              </a:ext>
            </a:extLst>
          </p:cNvPr>
          <p:cNvSpPr/>
          <p:nvPr/>
        </p:nvSpPr>
        <p:spPr>
          <a:xfrm>
            <a:off x="718396" y="1842315"/>
            <a:ext cx="4205942" cy="3139321"/>
          </a:xfrm>
          <a:prstGeom prst="rect">
            <a:avLst/>
          </a:prstGeom>
        </p:spPr>
        <p:txBody>
          <a:bodyPr wrap="square">
            <a:spAutoFit/>
          </a:bodyPr>
          <a:lstStyle/>
          <a:p>
            <a:pPr>
              <a:lnSpc>
                <a:spcPct val="100000"/>
              </a:lnSpc>
              <a:spcBef>
                <a:spcPct val="0"/>
              </a:spcBef>
              <a:buFontTx/>
              <a:buNone/>
            </a:pPr>
            <a:endParaRPr lang="en-GB" altLang="en-US" dirty="0"/>
          </a:p>
          <a:p>
            <a:pPr>
              <a:lnSpc>
                <a:spcPct val="100000"/>
              </a:lnSpc>
              <a:spcBef>
                <a:spcPct val="0"/>
              </a:spcBef>
              <a:buFontTx/>
              <a:buNone/>
            </a:pPr>
            <a:r>
              <a:rPr lang="en-GB" altLang="en-US" dirty="0"/>
              <a:t>Samuel’s dad was a tailor (a person who makes clothes). Samuel had ten brothers and sisters. When he was a child, there was a war happening called the English Civil War. Samuel’s family lived in London but he was sent away to school to keep him safe from the fighting. He later returned and went to St Paul’s school in London.</a:t>
            </a:r>
          </a:p>
          <a:p>
            <a:pPr>
              <a:lnSpc>
                <a:spcPct val="100000"/>
              </a:lnSpc>
              <a:spcBef>
                <a:spcPct val="0"/>
              </a:spcBef>
              <a:buFontTx/>
              <a:buNone/>
            </a:pPr>
            <a:endParaRPr lang="en-GB" altLang="en-US" dirty="0"/>
          </a:p>
        </p:txBody>
      </p:sp>
      <p:sp>
        <p:nvSpPr>
          <p:cNvPr id="4" name="Rectangle 3">
            <a:extLst>
              <a:ext uri="{FF2B5EF4-FFF2-40B4-BE49-F238E27FC236}">
                <a16:creationId xmlns:a16="http://schemas.microsoft.com/office/drawing/2014/main" id="{503F1BEA-037A-4673-9013-FCEDF274D2FF}"/>
              </a:ext>
            </a:extLst>
          </p:cNvPr>
          <p:cNvSpPr/>
          <p:nvPr/>
        </p:nvSpPr>
        <p:spPr>
          <a:xfrm>
            <a:off x="718396" y="4828508"/>
            <a:ext cx="3727769" cy="1477328"/>
          </a:xfrm>
          <a:prstGeom prst="rect">
            <a:avLst/>
          </a:prstGeom>
        </p:spPr>
        <p:txBody>
          <a:bodyPr wrap="square">
            <a:spAutoFit/>
          </a:bodyPr>
          <a:lstStyle/>
          <a:p>
            <a:pPr>
              <a:lnSpc>
                <a:spcPct val="100000"/>
              </a:lnSpc>
              <a:spcBef>
                <a:spcPct val="0"/>
              </a:spcBef>
              <a:buFontTx/>
              <a:buNone/>
            </a:pPr>
            <a:r>
              <a:rPr lang="en-GB" altLang="en-US" dirty="0"/>
              <a:t>After Samuel had finished school, he carried on learning at a place called Cambridge University. A university is like a school for grown ups.</a:t>
            </a:r>
          </a:p>
        </p:txBody>
      </p:sp>
      <p:pic>
        <p:nvPicPr>
          <p:cNvPr id="6" name="Picture 5">
            <a:extLst>
              <a:ext uri="{FF2B5EF4-FFF2-40B4-BE49-F238E27FC236}">
                <a16:creationId xmlns:a16="http://schemas.microsoft.com/office/drawing/2014/main" id="{D2956B04-D036-4342-816B-021759A179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7383" y="1837484"/>
            <a:ext cx="4439875" cy="4575177"/>
          </a:xfrm>
          <a:prstGeom prst="rect">
            <a:avLst/>
          </a:prstGeom>
        </p:spPr>
      </p:pic>
      <p:sp>
        <p:nvSpPr>
          <p:cNvPr id="7" name="Rectangle 6">
            <a:extLst>
              <a:ext uri="{FF2B5EF4-FFF2-40B4-BE49-F238E27FC236}">
                <a16:creationId xmlns:a16="http://schemas.microsoft.com/office/drawing/2014/main" id="{2080F0D3-ED41-4D2D-8B79-D39CF1DF6CC2}"/>
              </a:ext>
            </a:extLst>
          </p:cNvPr>
          <p:cNvSpPr/>
          <p:nvPr/>
        </p:nvSpPr>
        <p:spPr>
          <a:xfrm>
            <a:off x="718396" y="1330563"/>
            <a:ext cx="7385369" cy="646331"/>
          </a:xfrm>
          <a:prstGeom prst="rect">
            <a:avLst/>
          </a:prstGeom>
        </p:spPr>
        <p:txBody>
          <a:bodyPr wrap="square">
            <a:spAutoFit/>
          </a:bodyPr>
          <a:lstStyle/>
          <a:p>
            <a:pPr>
              <a:lnSpc>
                <a:spcPct val="100000"/>
              </a:lnSpc>
              <a:spcBef>
                <a:spcPct val="0"/>
              </a:spcBef>
              <a:buFontTx/>
              <a:buNone/>
            </a:pPr>
            <a:r>
              <a:rPr lang="en-GB" altLang="en-US" dirty="0"/>
              <a:t>Samuel Pepys was born a very long time ago on 23</a:t>
            </a:r>
            <a:r>
              <a:rPr lang="en-GB" altLang="en-US" baseline="30000" dirty="0"/>
              <a:t>rd</a:t>
            </a:r>
            <a:r>
              <a:rPr lang="en-GB" altLang="en-US" dirty="0"/>
              <a:t> February 1633. His surname is pronounced ‘Peeps’.</a:t>
            </a:r>
          </a:p>
        </p:txBody>
      </p:sp>
      <p:sp>
        <p:nvSpPr>
          <p:cNvPr id="8" name="Rectangle 7">
            <a:hlinkClick r:id="rId3"/>
            <a:extLst>
              <a:ext uri="{FF2B5EF4-FFF2-40B4-BE49-F238E27FC236}">
                <a16:creationId xmlns:a16="http://schemas.microsoft.com/office/drawing/2014/main" id="{A999C30D-AE9C-43D3-878D-F626D22E688B}"/>
              </a:ext>
            </a:extLst>
          </p:cNvPr>
          <p:cNvSpPr/>
          <p:nvPr/>
        </p:nvSpPr>
        <p:spPr>
          <a:xfrm>
            <a:off x="8422546" y="6568580"/>
            <a:ext cx="721453" cy="2894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60692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42A6A-9DB1-4817-994A-D1AAC6E8AEFE}"/>
              </a:ext>
            </a:extLst>
          </p:cNvPr>
          <p:cNvSpPr>
            <a:spLocks noGrp="1"/>
          </p:cNvSpPr>
          <p:nvPr>
            <p:ph type="title"/>
          </p:nvPr>
        </p:nvSpPr>
        <p:spPr/>
        <p:txBody>
          <a:bodyPr/>
          <a:lstStyle/>
          <a:p>
            <a:r>
              <a:rPr lang="en-GB" dirty="0"/>
              <a:t>Samuel Pepys</a:t>
            </a:r>
          </a:p>
        </p:txBody>
      </p:sp>
      <p:sp>
        <p:nvSpPr>
          <p:cNvPr id="3" name="Rectangle 2">
            <a:extLst>
              <a:ext uri="{FF2B5EF4-FFF2-40B4-BE49-F238E27FC236}">
                <a16:creationId xmlns:a16="http://schemas.microsoft.com/office/drawing/2014/main" id="{09F33271-FAE8-433A-82E5-F0A20348612A}"/>
              </a:ext>
            </a:extLst>
          </p:cNvPr>
          <p:cNvSpPr/>
          <p:nvPr/>
        </p:nvSpPr>
        <p:spPr>
          <a:xfrm>
            <a:off x="718396" y="1842315"/>
            <a:ext cx="4163997" cy="2308324"/>
          </a:xfrm>
          <a:prstGeom prst="rect">
            <a:avLst/>
          </a:prstGeom>
        </p:spPr>
        <p:txBody>
          <a:bodyPr wrap="square">
            <a:spAutoFit/>
          </a:bodyPr>
          <a:lstStyle/>
          <a:p>
            <a:pPr>
              <a:lnSpc>
                <a:spcPct val="100000"/>
              </a:lnSpc>
              <a:spcBef>
                <a:spcPct val="0"/>
              </a:spcBef>
              <a:buFontTx/>
              <a:buNone/>
            </a:pPr>
            <a:endParaRPr lang="en-GB" altLang="en-US" dirty="0"/>
          </a:p>
          <a:p>
            <a:pPr>
              <a:lnSpc>
                <a:spcPct val="100000"/>
              </a:lnSpc>
              <a:spcBef>
                <a:spcPct val="0"/>
              </a:spcBef>
              <a:buFontTx/>
              <a:buNone/>
            </a:pPr>
            <a:endParaRPr lang="en-GB" altLang="en-US" dirty="0"/>
          </a:p>
          <a:p>
            <a:pPr>
              <a:lnSpc>
                <a:spcPct val="100000"/>
              </a:lnSpc>
              <a:spcBef>
                <a:spcPct val="0"/>
              </a:spcBef>
              <a:buFontTx/>
              <a:buNone/>
            </a:pPr>
            <a:r>
              <a:rPr lang="en-GB" altLang="en-US" dirty="0"/>
              <a:t>In 1655, Samuel married Elizabeth Marchant de Saint-Michel. She was only 15 years old when they got married but this was considered normal at the time.</a:t>
            </a:r>
          </a:p>
          <a:p>
            <a:pPr>
              <a:lnSpc>
                <a:spcPct val="100000"/>
              </a:lnSpc>
              <a:spcBef>
                <a:spcPct val="0"/>
              </a:spcBef>
              <a:buFontTx/>
              <a:buNone/>
            </a:pPr>
            <a:endParaRPr lang="en-GB" altLang="en-US" dirty="0"/>
          </a:p>
        </p:txBody>
      </p:sp>
      <p:sp>
        <p:nvSpPr>
          <p:cNvPr id="4" name="Rectangle 3">
            <a:extLst>
              <a:ext uri="{FF2B5EF4-FFF2-40B4-BE49-F238E27FC236}">
                <a16:creationId xmlns:a16="http://schemas.microsoft.com/office/drawing/2014/main" id="{503F1BEA-037A-4673-9013-FCEDF274D2FF}"/>
              </a:ext>
            </a:extLst>
          </p:cNvPr>
          <p:cNvSpPr/>
          <p:nvPr/>
        </p:nvSpPr>
        <p:spPr>
          <a:xfrm>
            <a:off x="718397" y="4050109"/>
            <a:ext cx="2888870" cy="1477328"/>
          </a:xfrm>
          <a:prstGeom prst="rect">
            <a:avLst/>
          </a:prstGeom>
        </p:spPr>
        <p:txBody>
          <a:bodyPr wrap="square">
            <a:spAutoFit/>
          </a:bodyPr>
          <a:lstStyle/>
          <a:p>
            <a:pPr>
              <a:lnSpc>
                <a:spcPct val="100000"/>
              </a:lnSpc>
              <a:spcBef>
                <a:spcPct val="0"/>
              </a:spcBef>
              <a:buFontTx/>
              <a:buNone/>
            </a:pPr>
            <a:r>
              <a:rPr lang="en-GB" altLang="en-US" dirty="0"/>
              <a:t>Samuel became a Member of Parliament in 1673. This means he was one of the people who helped to run the country.</a:t>
            </a:r>
          </a:p>
        </p:txBody>
      </p:sp>
      <p:pic>
        <p:nvPicPr>
          <p:cNvPr id="6" name="Picture 5">
            <a:extLst>
              <a:ext uri="{FF2B5EF4-FFF2-40B4-BE49-F238E27FC236}">
                <a16:creationId xmlns:a16="http://schemas.microsoft.com/office/drawing/2014/main" id="{D2956B04-D036-4342-816B-021759A179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7383" y="1837484"/>
            <a:ext cx="4439875" cy="4575177"/>
          </a:xfrm>
          <a:prstGeom prst="rect">
            <a:avLst/>
          </a:prstGeom>
        </p:spPr>
      </p:pic>
      <p:sp>
        <p:nvSpPr>
          <p:cNvPr id="7" name="Rectangle 6">
            <a:extLst>
              <a:ext uri="{FF2B5EF4-FFF2-40B4-BE49-F238E27FC236}">
                <a16:creationId xmlns:a16="http://schemas.microsoft.com/office/drawing/2014/main" id="{2080F0D3-ED41-4D2D-8B79-D39CF1DF6CC2}"/>
              </a:ext>
            </a:extLst>
          </p:cNvPr>
          <p:cNvSpPr/>
          <p:nvPr/>
        </p:nvSpPr>
        <p:spPr>
          <a:xfrm>
            <a:off x="718396" y="1330563"/>
            <a:ext cx="4868672" cy="923330"/>
          </a:xfrm>
          <a:prstGeom prst="rect">
            <a:avLst/>
          </a:prstGeom>
        </p:spPr>
        <p:txBody>
          <a:bodyPr wrap="square">
            <a:spAutoFit/>
          </a:bodyPr>
          <a:lstStyle/>
          <a:p>
            <a:pPr>
              <a:lnSpc>
                <a:spcPct val="100000"/>
              </a:lnSpc>
              <a:spcBef>
                <a:spcPct val="0"/>
              </a:spcBef>
              <a:buFontTx/>
              <a:buNone/>
            </a:pPr>
            <a:r>
              <a:rPr lang="en-GB" altLang="en-US" dirty="0"/>
              <a:t>When Samuel had finished university, he got a job working for the navy (an organisation that fights wars at sea).</a:t>
            </a:r>
          </a:p>
        </p:txBody>
      </p:sp>
      <p:sp>
        <p:nvSpPr>
          <p:cNvPr id="8" name="Rectangle 7">
            <a:hlinkClick r:id="rId3"/>
            <a:extLst>
              <a:ext uri="{FF2B5EF4-FFF2-40B4-BE49-F238E27FC236}">
                <a16:creationId xmlns:a16="http://schemas.microsoft.com/office/drawing/2014/main" id="{542478D6-EBBA-4239-9728-84D6FEAC1EF7}"/>
              </a:ext>
            </a:extLst>
          </p:cNvPr>
          <p:cNvSpPr/>
          <p:nvPr/>
        </p:nvSpPr>
        <p:spPr>
          <a:xfrm>
            <a:off x="8422546" y="6568580"/>
            <a:ext cx="721453" cy="2894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25130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22243-F364-463E-A59A-B80081CECAD5}"/>
              </a:ext>
            </a:extLst>
          </p:cNvPr>
          <p:cNvSpPr>
            <a:spLocks noGrp="1"/>
          </p:cNvSpPr>
          <p:nvPr>
            <p:ph type="title"/>
          </p:nvPr>
        </p:nvSpPr>
        <p:spPr/>
        <p:txBody>
          <a:bodyPr/>
          <a:lstStyle/>
          <a:p>
            <a:r>
              <a:rPr lang="en-GB" dirty="0"/>
              <a:t>Starting a Diary</a:t>
            </a:r>
          </a:p>
        </p:txBody>
      </p:sp>
      <p:sp>
        <p:nvSpPr>
          <p:cNvPr id="3" name="Rectangle 2">
            <a:extLst>
              <a:ext uri="{FF2B5EF4-FFF2-40B4-BE49-F238E27FC236}">
                <a16:creationId xmlns:a16="http://schemas.microsoft.com/office/drawing/2014/main" id="{63D85DF7-68D4-490C-B858-43FF5A275467}"/>
              </a:ext>
            </a:extLst>
          </p:cNvPr>
          <p:cNvSpPr/>
          <p:nvPr/>
        </p:nvSpPr>
        <p:spPr>
          <a:xfrm>
            <a:off x="742426" y="2557441"/>
            <a:ext cx="4467138" cy="2326135"/>
          </a:xfrm>
          <a:prstGeom prst="rect">
            <a:avLst/>
          </a:prstGeom>
        </p:spPr>
        <p:txBody>
          <a:bodyPr wrap="square">
            <a:spAutoFit/>
          </a:bodyPr>
          <a:lstStyle/>
          <a:p>
            <a:pPr>
              <a:lnSpc>
                <a:spcPct val="100000"/>
              </a:lnSpc>
              <a:spcBef>
                <a:spcPct val="0"/>
              </a:spcBef>
              <a:buFontTx/>
              <a:buNone/>
            </a:pPr>
            <a:r>
              <a:rPr lang="en-GB" altLang="en-US" dirty="0"/>
              <a:t>On 1</a:t>
            </a:r>
            <a:r>
              <a:rPr lang="en-GB" altLang="en-US" baseline="30000" dirty="0"/>
              <a:t>st</a:t>
            </a:r>
            <a:r>
              <a:rPr lang="en-GB" altLang="en-US" dirty="0"/>
              <a:t> January 1660, Samuel decided to start writing a diary to keep a record of events. His first diary entry talked about problems there were with the people ruling England, how he had been to church, what he had eaten and that his wife Elizabeth had burnt her hand while she was cooking. </a:t>
            </a:r>
          </a:p>
        </p:txBody>
      </p:sp>
      <p:sp>
        <p:nvSpPr>
          <p:cNvPr id="4" name="Rectangle 3">
            <a:extLst>
              <a:ext uri="{FF2B5EF4-FFF2-40B4-BE49-F238E27FC236}">
                <a16:creationId xmlns:a16="http://schemas.microsoft.com/office/drawing/2014/main" id="{9CFED29D-910C-47E3-A71B-1CAB4892F5BD}"/>
              </a:ext>
            </a:extLst>
          </p:cNvPr>
          <p:cNvSpPr/>
          <p:nvPr/>
        </p:nvSpPr>
        <p:spPr>
          <a:xfrm>
            <a:off x="742425" y="5132017"/>
            <a:ext cx="7696900" cy="923330"/>
          </a:xfrm>
          <a:prstGeom prst="rect">
            <a:avLst/>
          </a:prstGeom>
        </p:spPr>
        <p:txBody>
          <a:bodyPr wrap="square">
            <a:spAutoFit/>
          </a:bodyPr>
          <a:lstStyle/>
          <a:p>
            <a:pPr>
              <a:lnSpc>
                <a:spcPct val="100000"/>
              </a:lnSpc>
              <a:spcBef>
                <a:spcPct val="0"/>
              </a:spcBef>
              <a:buFontTx/>
              <a:buNone/>
            </a:pPr>
            <a:r>
              <a:rPr lang="en-GB" altLang="en-US" b="1" dirty="0"/>
              <a:t>Did You Know?</a:t>
            </a:r>
          </a:p>
          <a:p>
            <a:pPr>
              <a:lnSpc>
                <a:spcPct val="100000"/>
              </a:lnSpc>
              <a:spcBef>
                <a:spcPct val="0"/>
              </a:spcBef>
              <a:buFontTx/>
              <a:buNone/>
            </a:pPr>
            <a:r>
              <a:rPr lang="en-GB" altLang="en-US" dirty="0"/>
              <a:t>Samuel wrote his diary in a special code so no one could read it, not even his wife!</a:t>
            </a:r>
          </a:p>
        </p:txBody>
      </p:sp>
      <p:sp>
        <p:nvSpPr>
          <p:cNvPr id="6" name="Rectangle 5">
            <a:extLst>
              <a:ext uri="{FF2B5EF4-FFF2-40B4-BE49-F238E27FC236}">
                <a16:creationId xmlns:a16="http://schemas.microsoft.com/office/drawing/2014/main" id="{B044C309-CDFA-4D8B-8922-5AAD3B3D959B}"/>
              </a:ext>
            </a:extLst>
          </p:cNvPr>
          <p:cNvSpPr/>
          <p:nvPr/>
        </p:nvSpPr>
        <p:spPr>
          <a:xfrm>
            <a:off x="742425" y="1403300"/>
            <a:ext cx="7529120" cy="923330"/>
          </a:xfrm>
          <a:prstGeom prst="rect">
            <a:avLst/>
          </a:prstGeom>
        </p:spPr>
        <p:txBody>
          <a:bodyPr wrap="square">
            <a:spAutoFit/>
          </a:bodyPr>
          <a:lstStyle/>
          <a:p>
            <a:pPr>
              <a:lnSpc>
                <a:spcPct val="100000"/>
              </a:lnSpc>
              <a:spcBef>
                <a:spcPct val="0"/>
              </a:spcBef>
              <a:buFontTx/>
              <a:buNone/>
            </a:pPr>
            <a:r>
              <a:rPr lang="en-GB" altLang="en-US" dirty="0"/>
              <a:t>Samuel lived in very interesting times. After the English Civil War, the country didn’t have a king for a long time. There were lots of changes and people were unsure about what was going to happen next.</a:t>
            </a:r>
          </a:p>
        </p:txBody>
      </p:sp>
      <p:pic>
        <p:nvPicPr>
          <p:cNvPr id="7" name="Picture 1">
            <a:extLst>
              <a:ext uri="{FF2B5EF4-FFF2-40B4-BE49-F238E27FC236}">
                <a16:creationId xmlns:a16="http://schemas.microsoft.com/office/drawing/2014/main" id="{C5710F67-1575-42AB-AB19-F79D877AF76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09564" y="2772564"/>
            <a:ext cx="3338513" cy="197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hlinkClick r:id="rId3"/>
            <a:extLst>
              <a:ext uri="{FF2B5EF4-FFF2-40B4-BE49-F238E27FC236}">
                <a16:creationId xmlns:a16="http://schemas.microsoft.com/office/drawing/2014/main" id="{2BE5936D-2845-4C95-8CD7-BFEE422252B5}"/>
              </a:ext>
            </a:extLst>
          </p:cNvPr>
          <p:cNvSpPr/>
          <p:nvPr/>
        </p:nvSpPr>
        <p:spPr>
          <a:xfrm>
            <a:off x="8422546" y="6568580"/>
            <a:ext cx="721453" cy="2894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6977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8D799-BFF2-4E34-B83B-0297FEAD2A04}"/>
              </a:ext>
            </a:extLst>
          </p:cNvPr>
          <p:cNvSpPr>
            <a:spLocks noGrp="1"/>
          </p:cNvSpPr>
          <p:nvPr>
            <p:ph type="title"/>
          </p:nvPr>
        </p:nvSpPr>
        <p:spPr/>
        <p:txBody>
          <a:bodyPr/>
          <a:lstStyle/>
          <a:p>
            <a:r>
              <a:rPr lang="en-GB" dirty="0"/>
              <a:t>Charles II</a:t>
            </a:r>
          </a:p>
        </p:txBody>
      </p:sp>
      <p:sp>
        <p:nvSpPr>
          <p:cNvPr id="3" name="Rectangle 2">
            <a:extLst>
              <a:ext uri="{FF2B5EF4-FFF2-40B4-BE49-F238E27FC236}">
                <a16:creationId xmlns:a16="http://schemas.microsoft.com/office/drawing/2014/main" id="{426D8A67-F273-45D3-BC9F-0ECE8CC98917}"/>
              </a:ext>
            </a:extLst>
          </p:cNvPr>
          <p:cNvSpPr/>
          <p:nvPr/>
        </p:nvSpPr>
        <p:spPr>
          <a:xfrm>
            <a:off x="876649" y="1479493"/>
            <a:ext cx="6992224" cy="1477328"/>
          </a:xfrm>
          <a:prstGeom prst="rect">
            <a:avLst/>
          </a:prstGeom>
        </p:spPr>
        <p:txBody>
          <a:bodyPr wrap="square">
            <a:spAutoFit/>
          </a:bodyPr>
          <a:lstStyle/>
          <a:p>
            <a:pPr>
              <a:lnSpc>
                <a:spcPct val="100000"/>
              </a:lnSpc>
              <a:spcBef>
                <a:spcPct val="0"/>
              </a:spcBef>
              <a:buFontTx/>
              <a:buNone/>
            </a:pPr>
            <a:r>
              <a:rPr lang="en-GB" altLang="en-US" dirty="0"/>
              <a:t>It is thanks to Samuel’s diaries that we know lots about important events from the past.</a:t>
            </a:r>
          </a:p>
          <a:p>
            <a:pPr>
              <a:lnSpc>
                <a:spcPct val="100000"/>
              </a:lnSpc>
              <a:spcBef>
                <a:spcPct val="0"/>
              </a:spcBef>
              <a:buFontTx/>
              <a:buNone/>
            </a:pPr>
            <a:endParaRPr lang="en-GB" altLang="en-US" dirty="0"/>
          </a:p>
          <a:p>
            <a:pPr>
              <a:lnSpc>
                <a:spcPct val="100000"/>
              </a:lnSpc>
              <a:spcBef>
                <a:spcPct val="0"/>
              </a:spcBef>
              <a:buFontTx/>
              <a:buNone/>
            </a:pPr>
            <a:r>
              <a:rPr lang="en-GB" altLang="en-US" dirty="0"/>
              <a:t>One of these events is the coronation of Charles II in April 1661. A coronation is when a new king or queen is crowned. </a:t>
            </a:r>
          </a:p>
        </p:txBody>
      </p:sp>
      <p:sp>
        <p:nvSpPr>
          <p:cNvPr id="4" name="Rectangle 3">
            <a:extLst>
              <a:ext uri="{FF2B5EF4-FFF2-40B4-BE49-F238E27FC236}">
                <a16:creationId xmlns:a16="http://schemas.microsoft.com/office/drawing/2014/main" id="{20F07EAF-CFD8-4E34-A316-D5C79714BFAA}"/>
              </a:ext>
            </a:extLst>
          </p:cNvPr>
          <p:cNvSpPr/>
          <p:nvPr/>
        </p:nvSpPr>
        <p:spPr>
          <a:xfrm>
            <a:off x="876649" y="3138742"/>
            <a:ext cx="4207079" cy="3139321"/>
          </a:xfrm>
          <a:prstGeom prst="rect">
            <a:avLst/>
          </a:prstGeom>
        </p:spPr>
        <p:txBody>
          <a:bodyPr wrap="square">
            <a:spAutoFit/>
          </a:bodyPr>
          <a:lstStyle/>
          <a:p>
            <a:pPr>
              <a:lnSpc>
                <a:spcPct val="100000"/>
              </a:lnSpc>
              <a:spcBef>
                <a:spcPct val="0"/>
              </a:spcBef>
              <a:buFontTx/>
              <a:buNone/>
            </a:pPr>
            <a:r>
              <a:rPr lang="en-GB" altLang="en-US" dirty="0"/>
              <a:t>This event was important because England hadn’t had a king for a long time following the English Civil War.</a:t>
            </a:r>
          </a:p>
          <a:p>
            <a:pPr>
              <a:lnSpc>
                <a:spcPct val="100000"/>
              </a:lnSpc>
              <a:spcBef>
                <a:spcPct val="0"/>
              </a:spcBef>
              <a:buFontTx/>
              <a:buNone/>
            </a:pPr>
            <a:endParaRPr lang="en-GB" altLang="en-US" dirty="0"/>
          </a:p>
          <a:p>
            <a:pPr>
              <a:lnSpc>
                <a:spcPct val="100000"/>
              </a:lnSpc>
              <a:spcBef>
                <a:spcPct val="0"/>
              </a:spcBef>
              <a:buFontTx/>
              <a:buNone/>
            </a:pPr>
            <a:r>
              <a:rPr lang="en-GB" altLang="en-US" dirty="0"/>
              <a:t>Samuel was at the coronation and described in his diary that when the crown was placed on his head there was lots of cheering. He also complained that there were so many people that he couldn’t see everything that was going on.</a:t>
            </a:r>
          </a:p>
        </p:txBody>
      </p:sp>
      <p:pic>
        <p:nvPicPr>
          <p:cNvPr id="6" name="Picture 5">
            <a:extLst>
              <a:ext uri="{FF2B5EF4-FFF2-40B4-BE49-F238E27FC236}">
                <a16:creationId xmlns:a16="http://schemas.microsoft.com/office/drawing/2014/main" id="{8245680D-1B83-4E09-800F-0DCB13DAF6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4731390" y="3022494"/>
            <a:ext cx="3833905" cy="3382077"/>
          </a:xfrm>
          <a:prstGeom prst="rect">
            <a:avLst/>
          </a:prstGeom>
        </p:spPr>
      </p:pic>
      <p:sp>
        <p:nvSpPr>
          <p:cNvPr id="7" name="Rectangle 6">
            <a:hlinkClick r:id="rId3"/>
            <a:extLst>
              <a:ext uri="{FF2B5EF4-FFF2-40B4-BE49-F238E27FC236}">
                <a16:creationId xmlns:a16="http://schemas.microsoft.com/office/drawing/2014/main" id="{7E1F20D0-BC0A-4743-89BE-F15B9BAC88EB}"/>
              </a:ext>
            </a:extLst>
          </p:cNvPr>
          <p:cNvSpPr/>
          <p:nvPr/>
        </p:nvSpPr>
        <p:spPr>
          <a:xfrm>
            <a:off x="8422546" y="6568580"/>
            <a:ext cx="721453" cy="2894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29206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FB693-14DE-4828-A4FD-9FC01C798CE5}"/>
              </a:ext>
            </a:extLst>
          </p:cNvPr>
          <p:cNvSpPr>
            <a:spLocks noGrp="1"/>
          </p:cNvSpPr>
          <p:nvPr>
            <p:ph type="title"/>
          </p:nvPr>
        </p:nvSpPr>
        <p:spPr/>
        <p:txBody>
          <a:bodyPr/>
          <a:lstStyle/>
          <a:p>
            <a:r>
              <a:rPr lang="en-GB" dirty="0"/>
              <a:t>The Plague</a:t>
            </a:r>
          </a:p>
        </p:txBody>
      </p:sp>
      <p:sp>
        <p:nvSpPr>
          <p:cNvPr id="3" name="Rectangle 2">
            <a:extLst>
              <a:ext uri="{FF2B5EF4-FFF2-40B4-BE49-F238E27FC236}">
                <a16:creationId xmlns:a16="http://schemas.microsoft.com/office/drawing/2014/main" id="{AA857944-5847-4334-A51E-8E525D56EAC3}"/>
              </a:ext>
            </a:extLst>
          </p:cNvPr>
          <p:cNvSpPr/>
          <p:nvPr/>
        </p:nvSpPr>
        <p:spPr>
          <a:xfrm>
            <a:off x="859872" y="1578227"/>
            <a:ext cx="7455186" cy="1200329"/>
          </a:xfrm>
          <a:prstGeom prst="rect">
            <a:avLst/>
          </a:prstGeom>
        </p:spPr>
        <p:txBody>
          <a:bodyPr wrap="square">
            <a:spAutoFit/>
          </a:bodyPr>
          <a:lstStyle/>
          <a:p>
            <a:pPr>
              <a:spcBef>
                <a:spcPct val="0"/>
              </a:spcBef>
            </a:pPr>
            <a:r>
              <a:rPr lang="en-GB" altLang="en-US" dirty="0"/>
              <a:t>Another event we know lots about thanks to Samuel’s diary is an illness called the plague. People all around Europe became very poorly, often having a fever or chills, headaches and aching bodies, being sick and lumps appearing all over them.</a:t>
            </a:r>
          </a:p>
        </p:txBody>
      </p:sp>
      <p:sp>
        <p:nvSpPr>
          <p:cNvPr id="4" name="Rectangle 3">
            <a:extLst>
              <a:ext uri="{FF2B5EF4-FFF2-40B4-BE49-F238E27FC236}">
                <a16:creationId xmlns:a16="http://schemas.microsoft.com/office/drawing/2014/main" id="{7935612C-BCF0-4B9F-8C70-207F296F6C1B}"/>
              </a:ext>
            </a:extLst>
          </p:cNvPr>
          <p:cNvSpPr/>
          <p:nvPr/>
        </p:nvSpPr>
        <p:spPr>
          <a:xfrm>
            <a:off x="859872" y="2996432"/>
            <a:ext cx="4572000" cy="1477328"/>
          </a:xfrm>
          <a:prstGeom prst="rect">
            <a:avLst/>
          </a:prstGeom>
        </p:spPr>
        <p:txBody>
          <a:bodyPr>
            <a:spAutoFit/>
          </a:bodyPr>
          <a:lstStyle/>
          <a:p>
            <a:pPr>
              <a:spcBef>
                <a:spcPct val="0"/>
              </a:spcBef>
            </a:pPr>
            <a:r>
              <a:rPr lang="en-GB" altLang="en-US" dirty="0"/>
              <a:t>At the time, people didn’t know how the plague was being spread. We now know it was carried through bacteria found on fleas on rats. The plague was passed to humans if they were bitten by a flea.</a:t>
            </a:r>
          </a:p>
        </p:txBody>
      </p:sp>
      <p:pic>
        <p:nvPicPr>
          <p:cNvPr id="6" name="Picture 5">
            <a:extLst>
              <a:ext uri="{FF2B5EF4-FFF2-40B4-BE49-F238E27FC236}">
                <a16:creationId xmlns:a16="http://schemas.microsoft.com/office/drawing/2014/main" id="{43070AF3-8848-4C2F-B670-A6D02F9362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4819828" y="4058016"/>
            <a:ext cx="3655012" cy="2157440"/>
          </a:xfrm>
          <a:prstGeom prst="rect">
            <a:avLst/>
          </a:prstGeom>
        </p:spPr>
      </p:pic>
      <p:sp>
        <p:nvSpPr>
          <p:cNvPr id="7" name="Rectangle 6">
            <a:hlinkClick r:id="rId3"/>
            <a:extLst>
              <a:ext uri="{FF2B5EF4-FFF2-40B4-BE49-F238E27FC236}">
                <a16:creationId xmlns:a16="http://schemas.microsoft.com/office/drawing/2014/main" id="{A4A02DAD-DD2B-4770-997B-6BC19B4BB27C}"/>
              </a:ext>
            </a:extLst>
          </p:cNvPr>
          <p:cNvSpPr/>
          <p:nvPr/>
        </p:nvSpPr>
        <p:spPr>
          <a:xfrm>
            <a:off x="8422546" y="6568580"/>
            <a:ext cx="721453" cy="2894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77058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F60A9-9454-481D-87D2-F874BC22679A}"/>
              </a:ext>
            </a:extLst>
          </p:cNvPr>
          <p:cNvSpPr>
            <a:spLocks noGrp="1"/>
          </p:cNvSpPr>
          <p:nvPr>
            <p:ph type="title"/>
          </p:nvPr>
        </p:nvSpPr>
        <p:spPr/>
        <p:txBody>
          <a:bodyPr/>
          <a:lstStyle/>
          <a:p>
            <a:r>
              <a:rPr lang="en-GB" dirty="0"/>
              <a:t>The Plague</a:t>
            </a:r>
          </a:p>
        </p:txBody>
      </p:sp>
      <p:sp>
        <p:nvSpPr>
          <p:cNvPr id="3" name="Rectangle 2">
            <a:extLst>
              <a:ext uri="{FF2B5EF4-FFF2-40B4-BE49-F238E27FC236}">
                <a16:creationId xmlns:a16="http://schemas.microsoft.com/office/drawing/2014/main" id="{1D2FB513-7488-4664-8A14-BAACE328BF66}"/>
              </a:ext>
            </a:extLst>
          </p:cNvPr>
          <p:cNvSpPr/>
          <p:nvPr/>
        </p:nvSpPr>
        <p:spPr>
          <a:xfrm>
            <a:off x="819453" y="1473201"/>
            <a:ext cx="7495563" cy="1754326"/>
          </a:xfrm>
          <a:prstGeom prst="rect">
            <a:avLst/>
          </a:prstGeom>
        </p:spPr>
        <p:txBody>
          <a:bodyPr wrap="square">
            <a:spAutoFit/>
          </a:bodyPr>
          <a:lstStyle/>
          <a:p>
            <a:pPr>
              <a:lnSpc>
                <a:spcPct val="100000"/>
              </a:lnSpc>
              <a:spcBef>
                <a:spcPct val="0"/>
              </a:spcBef>
              <a:buFontTx/>
              <a:buNone/>
            </a:pPr>
            <a:r>
              <a:rPr lang="en-GB" altLang="en-US" dirty="0"/>
              <a:t>In June 1665, Samuel wrote in his diary that he had seen “two or three houses marked with a red cross upon the doors.” This was the sign used to warn people not to enter houses as the people living in them had the plague. He also wrote about how people, including the King’s mother, were leaving London to avoid the plague.</a:t>
            </a:r>
          </a:p>
          <a:p>
            <a:pPr>
              <a:lnSpc>
                <a:spcPct val="100000"/>
              </a:lnSpc>
              <a:spcBef>
                <a:spcPct val="0"/>
              </a:spcBef>
              <a:buFontTx/>
              <a:buNone/>
            </a:pPr>
            <a:endParaRPr lang="en-GB" altLang="en-US" dirty="0"/>
          </a:p>
        </p:txBody>
      </p:sp>
      <p:sp>
        <p:nvSpPr>
          <p:cNvPr id="4" name="Rectangle 3">
            <a:extLst>
              <a:ext uri="{FF2B5EF4-FFF2-40B4-BE49-F238E27FC236}">
                <a16:creationId xmlns:a16="http://schemas.microsoft.com/office/drawing/2014/main" id="{9C2EAE5B-8C9C-42BD-8D7E-F2B933941ECA}"/>
              </a:ext>
            </a:extLst>
          </p:cNvPr>
          <p:cNvSpPr/>
          <p:nvPr/>
        </p:nvSpPr>
        <p:spPr>
          <a:xfrm>
            <a:off x="828984" y="3126078"/>
            <a:ext cx="4808418" cy="2862322"/>
          </a:xfrm>
          <a:prstGeom prst="rect">
            <a:avLst/>
          </a:prstGeom>
        </p:spPr>
        <p:txBody>
          <a:bodyPr wrap="square">
            <a:spAutoFit/>
          </a:bodyPr>
          <a:lstStyle/>
          <a:p>
            <a:pPr>
              <a:lnSpc>
                <a:spcPct val="100000"/>
              </a:lnSpc>
              <a:spcBef>
                <a:spcPct val="0"/>
              </a:spcBef>
              <a:buFontTx/>
              <a:buNone/>
            </a:pPr>
            <a:r>
              <a:rPr lang="en-GB" altLang="en-US" dirty="0"/>
              <a:t>On 22</a:t>
            </a:r>
            <a:r>
              <a:rPr lang="en-GB" altLang="en-US" baseline="30000" dirty="0"/>
              <a:t>nd</a:t>
            </a:r>
            <a:r>
              <a:rPr lang="en-GB" altLang="en-US" dirty="0"/>
              <a:t> July, more people were getting ill. Samuel wrote that the streets were “mighty thin of people” meaning that there weren’t many people around.</a:t>
            </a:r>
          </a:p>
          <a:p>
            <a:pPr>
              <a:lnSpc>
                <a:spcPct val="100000"/>
              </a:lnSpc>
              <a:spcBef>
                <a:spcPct val="0"/>
              </a:spcBef>
              <a:buFontTx/>
              <a:buNone/>
            </a:pPr>
            <a:endParaRPr lang="en-GB" altLang="en-US" dirty="0"/>
          </a:p>
          <a:p>
            <a:pPr>
              <a:lnSpc>
                <a:spcPct val="100000"/>
              </a:lnSpc>
              <a:spcBef>
                <a:spcPct val="0"/>
              </a:spcBef>
              <a:buFontTx/>
              <a:buNone/>
            </a:pPr>
            <a:r>
              <a:rPr lang="en-GB" altLang="en-US" dirty="0"/>
              <a:t>By 30</a:t>
            </a:r>
            <a:r>
              <a:rPr lang="en-GB" altLang="en-US" baseline="30000" dirty="0"/>
              <a:t>th</a:t>
            </a:r>
            <a:r>
              <a:rPr lang="en-GB" altLang="en-US" dirty="0"/>
              <a:t> August, Samuel said that people were talking about “death, and nothing else.”</a:t>
            </a:r>
          </a:p>
          <a:p>
            <a:pPr>
              <a:lnSpc>
                <a:spcPct val="100000"/>
              </a:lnSpc>
              <a:spcBef>
                <a:spcPct val="0"/>
              </a:spcBef>
              <a:buFontTx/>
              <a:buNone/>
            </a:pPr>
            <a:endParaRPr lang="en-GB" altLang="en-US" dirty="0"/>
          </a:p>
          <a:p>
            <a:pPr>
              <a:lnSpc>
                <a:spcPct val="100000"/>
              </a:lnSpc>
              <a:spcBef>
                <a:spcPct val="0"/>
              </a:spcBef>
              <a:buFontTx/>
              <a:buNone/>
            </a:pPr>
            <a:r>
              <a:rPr lang="en-GB" altLang="en-US" dirty="0"/>
              <a:t>Samuel’s diary helps us to understand what a frightening time it was for people.</a:t>
            </a:r>
          </a:p>
        </p:txBody>
      </p:sp>
      <p:pic>
        <p:nvPicPr>
          <p:cNvPr id="5" name="Picture 4">
            <a:extLst>
              <a:ext uri="{FF2B5EF4-FFF2-40B4-BE49-F238E27FC236}">
                <a16:creationId xmlns:a16="http://schemas.microsoft.com/office/drawing/2014/main" id="{85C56CA9-8179-469A-B91C-A861EC3428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753070" y="2936621"/>
            <a:ext cx="1828716" cy="1079434"/>
          </a:xfrm>
          <a:prstGeom prst="rect">
            <a:avLst/>
          </a:prstGeom>
        </p:spPr>
      </p:pic>
      <p:pic>
        <p:nvPicPr>
          <p:cNvPr id="6" name="Picture 5">
            <a:extLst>
              <a:ext uri="{FF2B5EF4-FFF2-40B4-BE49-F238E27FC236}">
                <a16:creationId xmlns:a16="http://schemas.microsoft.com/office/drawing/2014/main" id="{83626D83-128C-4410-A76D-9C25470AB4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8789" y="3530511"/>
            <a:ext cx="1897330" cy="1119935"/>
          </a:xfrm>
          <a:prstGeom prst="rect">
            <a:avLst/>
          </a:prstGeom>
        </p:spPr>
      </p:pic>
      <p:pic>
        <p:nvPicPr>
          <p:cNvPr id="7" name="Picture 6">
            <a:extLst>
              <a:ext uri="{FF2B5EF4-FFF2-40B4-BE49-F238E27FC236}">
                <a16:creationId xmlns:a16="http://schemas.microsoft.com/office/drawing/2014/main" id="{1379B0CA-4191-47D1-94E8-2E141B77A8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834431" y="4305365"/>
            <a:ext cx="1828716" cy="1079434"/>
          </a:xfrm>
          <a:prstGeom prst="rect">
            <a:avLst/>
          </a:prstGeom>
        </p:spPr>
      </p:pic>
      <p:pic>
        <p:nvPicPr>
          <p:cNvPr id="8" name="Picture 7">
            <a:extLst>
              <a:ext uri="{FF2B5EF4-FFF2-40B4-BE49-F238E27FC236}">
                <a16:creationId xmlns:a16="http://schemas.microsoft.com/office/drawing/2014/main" id="{9A3C2EA6-9040-44D3-86F1-40B9C1463D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62965" y="5039718"/>
            <a:ext cx="1897330" cy="1119935"/>
          </a:xfrm>
          <a:prstGeom prst="rect">
            <a:avLst/>
          </a:prstGeom>
        </p:spPr>
      </p:pic>
      <p:sp>
        <p:nvSpPr>
          <p:cNvPr id="9" name="Rectangle 8">
            <a:hlinkClick r:id="rId4"/>
            <a:extLst>
              <a:ext uri="{FF2B5EF4-FFF2-40B4-BE49-F238E27FC236}">
                <a16:creationId xmlns:a16="http://schemas.microsoft.com/office/drawing/2014/main" id="{2D57CA72-BC96-40D0-8399-2513E57E075A}"/>
              </a:ext>
            </a:extLst>
          </p:cNvPr>
          <p:cNvSpPr/>
          <p:nvPr/>
        </p:nvSpPr>
        <p:spPr>
          <a:xfrm>
            <a:off x="8422546" y="6568580"/>
            <a:ext cx="721453" cy="2894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8949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3.33333E-6 -4.44444E-6 L -0.84514 0.02037 " pathEditMode="relative" rAng="0" ptsTypes="AA">
                                      <p:cBhvr>
                                        <p:cTn id="11" dur="2000" fill="hold"/>
                                        <p:tgtEl>
                                          <p:spTgt spid="5"/>
                                        </p:tgtEl>
                                        <p:attrNameLst>
                                          <p:attrName>ppt_x</p:attrName>
                                          <p:attrName>ppt_y</p:attrName>
                                        </p:attrNameLst>
                                      </p:cBhvr>
                                      <p:rCtr x="-42257" y="1019"/>
                                    </p:animMotion>
                                  </p:childTnLst>
                                </p:cTn>
                              </p:par>
                            </p:childTnLst>
                          </p:cTn>
                        </p:par>
                        <p:par>
                          <p:cTn id="12" fill="hold">
                            <p:stCondLst>
                              <p:cond delay="2000"/>
                            </p:stCondLst>
                            <p:childTnLst>
                              <p:par>
                                <p:cTn id="13" presetID="42" presetClass="path" presetSubtype="0" accel="50000" decel="50000" fill="hold" nodeType="afterEffect">
                                  <p:stCondLst>
                                    <p:cond delay="0"/>
                                  </p:stCondLst>
                                  <p:childTnLst>
                                    <p:animMotion origin="layout" path="M -8.33333E-7 -1.48148E-6 L -0.85365 -0.01389 " pathEditMode="relative" rAng="0" ptsTypes="AA">
                                      <p:cBhvr>
                                        <p:cTn id="14" dur="2000" fill="hold"/>
                                        <p:tgtEl>
                                          <p:spTgt spid="7"/>
                                        </p:tgtEl>
                                        <p:attrNameLst>
                                          <p:attrName>ppt_x</p:attrName>
                                          <p:attrName>ppt_y</p:attrName>
                                        </p:attrNameLst>
                                      </p:cBhvr>
                                      <p:rCtr x="-42691" y="-694"/>
                                    </p:animMotion>
                                  </p:childTnLst>
                                </p:cTn>
                              </p:par>
                            </p:childTnLst>
                          </p:cTn>
                        </p:par>
                        <p:par>
                          <p:cTn id="15" fill="hold">
                            <p:stCondLst>
                              <p:cond delay="4000"/>
                            </p:stCondLst>
                            <p:childTnLst>
                              <p:par>
                                <p:cTn id="16" presetID="42" presetClass="path" presetSubtype="0" accel="50000" decel="50000" fill="hold" nodeType="afterEffect">
                                  <p:stCondLst>
                                    <p:cond delay="0"/>
                                  </p:stCondLst>
                                  <p:childTnLst>
                                    <p:animMotion origin="layout" path="M 3.33333E-6 3.7037E-6 L 0.33854 -0.01065 " pathEditMode="relative" rAng="0" ptsTypes="AA">
                                      <p:cBhvr>
                                        <p:cTn id="17" dur="2000" fill="hold"/>
                                        <p:tgtEl>
                                          <p:spTgt spid="6"/>
                                        </p:tgtEl>
                                        <p:attrNameLst>
                                          <p:attrName>ppt_x</p:attrName>
                                          <p:attrName>ppt_y</p:attrName>
                                        </p:attrNameLst>
                                      </p:cBhvr>
                                      <p:rCtr x="16927" y="-532"/>
                                    </p:animMotion>
                                  </p:childTnLst>
                                </p:cTn>
                              </p:par>
                            </p:childTnLst>
                          </p:cTn>
                        </p:par>
                        <p:par>
                          <p:cTn id="18" fill="hold">
                            <p:stCondLst>
                              <p:cond delay="6000"/>
                            </p:stCondLst>
                            <p:childTnLst>
                              <p:par>
                                <p:cTn id="19" presetID="42" presetClass="path" presetSubtype="0" accel="50000" decel="50000" fill="hold" nodeType="afterEffect">
                                  <p:stCondLst>
                                    <p:cond delay="0"/>
                                  </p:stCondLst>
                                  <p:childTnLst>
                                    <p:animMotion origin="layout" path="M -4.16667E-6 4.81481E-6 L 0.33386 0.02546 " pathEditMode="relative" rAng="0" ptsTypes="AA">
                                      <p:cBhvr>
                                        <p:cTn id="20" dur="2000" fill="hold"/>
                                        <p:tgtEl>
                                          <p:spTgt spid="8"/>
                                        </p:tgtEl>
                                        <p:attrNameLst>
                                          <p:attrName>ppt_x</p:attrName>
                                          <p:attrName>ppt_y</p:attrName>
                                        </p:attrNameLst>
                                      </p:cBhvr>
                                      <p:rCtr x="16684" y="127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potx" id="{F2D9965A-8C68-4F5E-A2B5-CF7E0DDA752E}" vid="{78487116-FFC1-4A12-BB7A-4083D6069C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39</TotalTime>
  <Words>1188</Words>
  <Application>Microsoft Office PowerPoint</Application>
  <PresentationFormat>On-screen Show (4:3)</PresentationFormat>
  <Paragraphs>64</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Twinkl</vt:lpstr>
      <vt:lpstr>Calibri</vt:lpstr>
      <vt:lpstr>Office Theme</vt:lpstr>
      <vt:lpstr>PowerPoint Presentation</vt:lpstr>
      <vt:lpstr>How Do we Know?</vt:lpstr>
      <vt:lpstr>Dear Diary…</vt:lpstr>
      <vt:lpstr>Samuel Pepys</vt:lpstr>
      <vt:lpstr>Samuel Pepys</vt:lpstr>
      <vt:lpstr>Starting a Diary</vt:lpstr>
      <vt:lpstr>Charles II</vt:lpstr>
      <vt:lpstr>The Plague</vt:lpstr>
      <vt:lpstr>The Plague</vt:lpstr>
      <vt:lpstr>The Great Fire of London</vt:lpstr>
      <vt:lpstr>The Great Fire of London</vt:lpstr>
      <vt:lpstr>Later Life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Claire Kerekes</dc:creator>
  <cp:lastModifiedBy>Liz Edwards</cp:lastModifiedBy>
  <cp:revision>11</cp:revision>
  <dcterms:created xsi:type="dcterms:W3CDTF">2020-04-13T12:09:49Z</dcterms:created>
  <dcterms:modified xsi:type="dcterms:W3CDTF">2021-03-26T21:43:21Z</dcterms:modified>
</cp:coreProperties>
</file>